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34"/>
  </p:notesMasterIdLst>
  <p:sldIdLst>
    <p:sldId id="269" r:id="rId5"/>
    <p:sldId id="259" r:id="rId6"/>
    <p:sldId id="287" r:id="rId7"/>
    <p:sldId id="294" r:id="rId8"/>
    <p:sldId id="281" r:id="rId9"/>
    <p:sldId id="279" r:id="rId10"/>
    <p:sldId id="285" r:id="rId11"/>
    <p:sldId id="278" r:id="rId12"/>
    <p:sldId id="282" r:id="rId13"/>
    <p:sldId id="283" r:id="rId14"/>
    <p:sldId id="280" r:id="rId15"/>
    <p:sldId id="284" r:id="rId16"/>
    <p:sldId id="290" r:id="rId17"/>
    <p:sldId id="286" r:id="rId18"/>
    <p:sldId id="288" r:id="rId19"/>
    <p:sldId id="289" r:id="rId20"/>
    <p:sldId id="297" r:id="rId21"/>
    <p:sldId id="291" r:id="rId22"/>
    <p:sldId id="292" r:id="rId23"/>
    <p:sldId id="295" r:id="rId24"/>
    <p:sldId id="298" r:id="rId25"/>
    <p:sldId id="293" r:id="rId26"/>
    <p:sldId id="299" r:id="rId27"/>
    <p:sldId id="296" r:id="rId28"/>
    <p:sldId id="303" r:id="rId29"/>
    <p:sldId id="308" r:id="rId30"/>
    <p:sldId id="309" r:id="rId31"/>
    <p:sldId id="300" r:id="rId32"/>
    <p:sldId id="304" r:id="rId33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Comfortaa" pitchFamily="2" charset="0"/>
      <p:regular r:id="rId39"/>
      <p:bold r:id="rId40"/>
    </p:embeddedFont>
    <p:embeddedFont>
      <p:font typeface="Comic Sans MS" panose="030F0902030302020204" pitchFamily="66" charset="0"/>
      <p:regular r:id="rId41"/>
    </p:embeddedFont>
    <p:embeddedFont>
      <p:font typeface="KG All of Me" panose="02000000000000000000" pitchFamily="2" charset="77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F0D9"/>
    <a:srgbClr val="7AC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D067C2D-D75E-4D98-A933-B94DA71FCC14}">
  <a:tblStyle styleId="{6D067C2D-D75E-4D98-A933-B94DA71FCC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9"/>
  </p:normalViewPr>
  <p:slideViewPr>
    <p:cSldViewPr snapToGrid="0">
      <p:cViewPr varScale="1">
        <p:scale>
          <a:sx n="136" d="100"/>
          <a:sy n="136" d="100"/>
        </p:scale>
        <p:origin x="96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55014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327256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92031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26632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51878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6443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13422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259926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51541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30817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19786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313164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2454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17718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6417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94366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82006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ed3fbc482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ed3fbc482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104271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211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1772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0202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25100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91913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79099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28285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b8993a8476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b8993a8476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s"/>
              <a:t>Explain what an anglicism is. Show examples related to music genres which is today’s topic.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13348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815CC-133A-41B6-AD20-F00129D204FF}" type="datetimeFigureOut">
              <a:rPr lang="es-ES" smtClean="0"/>
              <a:pPr/>
              <a:t>17/10/22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FDB049-C656-431B-9AD1-C6355261254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64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11" Type="http://schemas.openxmlformats.org/officeDocument/2006/relationships/image" Target="../media/image41.png"/><Relationship Id="rId5" Type="http://schemas.openxmlformats.org/officeDocument/2006/relationships/image" Target="../media/image39.png"/><Relationship Id="rId10" Type="http://schemas.openxmlformats.org/officeDocument/2006/relationships/image" Target="../media/image45.png"/><Relationship Id="rId4" Type="http://schemas.openxmlformats.org/officeDocument/2006/relationships/image" Target="../media/image36.png"/><Relationship Id="rId9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10;p15">
            <a:extLst>
              <a:ext uri="{FF2B5EF4-FFF2-40B4-BE49-F238E27FC236}">
                <a16:creationId xmlns:a16="http://schemas.microsoft.com/office/drawing/2014/main" id="{67AB4497-4057-734B-84A6-3E96BDE25743}"/>
              </a:ext>
            </a:extLst>
          </p:cNvPr>
          <p:cNvSpPr txBox="1"/>
          <p:nvPr/>
        </p:nvSpPr>
        <p:spPr>
          <a:xfrm>
            <a:off x="7264" y="-87771"/>
            <a:ext cx="9136736" cy="5143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entury Gothic" panose="020B0502020202020204" pitchFamily="34" charset="0"/>
              <a:cs typeface="Comfortaa"/>
              <a:sym typeface="Comfortaa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82D6E3-AD78-664D-977F-7289FFD543C5}"/>
              </a:ext>
            </a:extLst>
          </p:cNvPr>
          <p:cNvSpPr txBox="1"/>
          <p:nvPr/>
        </p:nvSpPr>
        <p:spPr>
          <a:xfrm>
            <a:off x="355635" y="201240"/>
            <a:ext cx="8332237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n-GB" sz="4000" b="1" dirty="0" err="1">
                <a:solidFill>
                  <a:schemeClr val="dk1"/>
                </a:solidFill>
                <a:latin typeface="Comfortaa"/>
                <a:sym typeface="Comfortaa"/>
              </a:rPr>
              <a:t>Bienvenida</a:t>
            </a:r>
            <a:r>
              <a:rPr lang="en-GB" sz="4000" b="1" dirty="0">
                <a:solidFill>
                  <a:schemeClr val="dk1"/>
                </a:solidFill>
                <a:latin typeface="Comfortaa"/>
                <a:sym typeface="Comfortaa"/>
              </a:rPr>
              <a:t> de </a:t>
            </a:r>
            <a:r>
              <a:rPr lang="en-GB" sz="4000" b="1" dirty="0" err="1">
                <a:solidFill>
                  <a:schemeClr val="dk1"/>
                </a:solidFill>
                <a:latin typeface="Comfortaa"/>
                <a:sym typeface="Comfortaa"/>
              </a:rPr>
              <a:t>alumnado</a:t>
            </a:r>
            <a:r>
              <a:rPr lang="en-GB" sz="4000" b="1" dirty="0">
                <a:solidFill>
                  <a:schemeClr val="dk1"/>
                </a:solidFill>
                <a:latin typeface="Comfortaa"/>
                <a:sym typeface="Comfortaa"/>
              </a:rPr>
              <a:t> </a:t>
            </a:r>
            <a:r>
              <a:rPr lang="en-GB" sz="4000" b="1" dirty="0" err="1">
                <a:solidFill>
                  <a:schemeClr val="dk1"/>
                </a:solidFill>
                <a:latin typeface="Comfortaa"/>
                <a:sym typeface="Comfortaa"/>
              </a:rPr>
              <a:t>inmigrante</a:t>
            </a:r>
            <a:r>
              <a:rPr lang="en-GB" sz="4000" b="1" dirty="0">
                <a:solidFill>
                  <a:schemeClr val="dk1"/>
                </a:solidFill>
                <a:latin typeface="Comfortaa"/>
                <a:sym typeface="Comfortaa"/>
              </a:rPr>
              <a:t> </a:t>
            </a:r>
            <a:r>
              <a:rPr lang="en-GB" sz="4000" b="1" dirty="0" err="1">
                <a:solidFill>
                  <a:schemeClr val="dk1"/>
                </a:solidFill>
                <a:latin typeface="Comfortaa"/>
                <a:sym typeface="Comfortaa"/>
              </a:rPr>
              <a:t>en</a:t>
            </a:r>
            <a:r>
              <a:rPr lang="en-GB" sz="4000" b="1" dirty="0">
                <a:solidFill>
                  <a:schemeClr val="dk1"/>
                </a:solidFill>
                <a:latin typeface="Comfortaa"/>
                <a:sym typeface="Comfortaa"/>
              </a:rPr>
              <a:t> las aulas.</a:t>
            </a:r>
          </a:p>
          <a:p>
            <a:pPr lvl="0" algn="ctr">
              <a:buClr>
                <a:schemeClr val="dk1"/>
              </a:buClr>
              <a:buSzPts val="2800"/>
            </a:pPr>
            <a:endParaRPr lang="en-GB" sz="4000" b="1" dirty="0">
              <a:solidFill>
                <a:schemeClr val="dk1"/>
              </a:solidFill>
              <a:latin typeface="Comfortaa"/>
              <a:sym typeface="Comfortaa"/>
            </a:endParaRPr>
          </a:p>
          <a:p>
            <a:pPr lvl="0" algn="ctr">
              <a:buClr>
                <a:schemeClr val="dk1"/>
              </a:buClr>
              <a:buSzPts val="2800"/>
            </a:pPr>
            <a:r>
              <a:rPr lang="en-GB" sz="11500" b="1" dirty="0">
                <a:solidFill>
                  <a:schemeClr val="dk1"/>
                </a:solidFill>
                <a:latin typeface="Comfortaa"/>
                <a:sym typeface="Comfortaa"/>
              </a:rPr>
              <a:t>2</a:t>
            </a:r>
          </a:p>
        </p:txBody>
      </p:sp>
      <p:sp>
        <p:nvSpPr>
          <p:cNvPr id="7" name="Google Shape;108;p15">
            <a:extLst>
              <a:ext uri="{FF2B5EF4-FFF2-40B4-BE49-F238E27FC236}">
                <a16:creationId xmlns:a16="http://schemas.microsoft.com/office/drawing/2014/main" id="{BB641E8C-545B-8840-9477-E48CDD0E0CCF}"/>
              </a:ext>
            </a:extLst>
          </p:cNvPr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pic>
        <p:nvPicPr>
          <p:cNvPr id="8" name="Picture 2" descr="Recursos y vídeos para profes - Kumubox.com">
            <a:extLst>
              <a:ext uri="{FF2B5EF4-FFF2-40B4-BE49-F238E27FC236}">
                <a16:creationId xmlns:a16="http://schemas.microsoft.com/office/drawing/2014/main" id="{97D32001-5A81-9646-ADB7-70D4BA88F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67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0DA618B3-F085-3842-86A1-AB26B6E4F1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4" t="47926"/>
          <a:stretch/>
        </p:blipFill>
        <p:spPr>
          <a:xfrm>
            <a:off x="7775552" y="4808411"/>
            <a:ext cx="912320" cy="49463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1AA59FD-80D4-CB60-8000-AD7554A42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676" y="1828800"/>
            <a:ext cx="2081148" cy="208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939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IMÁGENES REALES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50040C5-1C2A-F094-57E4-8DDA42DD6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161" y="1160065"/>
            <a:ext cx="5857678" cy="32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3B4B0BA-16FC-34AA-285D-D308D815A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5" y="61313"/>
            <a:ext cx="966722" cy="9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496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Juegos rápidos.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a 2">
            <a:extLst>
              <a:ext uri="{FF2B5EF4-FFF2-40B4-BE49-F238E27FC236}">
                <a16:creationId xmlns:a16="http://schemas.microsoft.com/office/drawing/2014/main" id="{4652F316-480F-41D9-D15F-EC88ACD742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631350"/>
              </p:ext>
            </p:extLst>
          </p:nvPr>
        </p:nvGraphicFramePr>
        <p:xfrm>
          <a:off x="185393" y="905386"/>
          <a:ext cx="3764436" cy="3803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82218">
                  <a:extLst>
                    <a:ext uri="{9D8B030D-6E8A-4147-A177-3AD203B41FA5}">
                      <a16:colId xmlns:a16="http://schemas.microsoft.com/office/drawing/2014/main" val="2822582166"/>
                    </a:ext>
                  </a:extLst>
                </a:gridCol>
                <a:gridCol w="1882218">
                  <a:extLst>
                    <a:ext uri="{9D8B030D-6E8A-4147-A177-3AD203B41FA5}">
                      <a16:colId xmlns:a16="http://schemas.microsoft.com/office/drawing/2014/main" val="2278116909"/>
                    </a:ext>
                  </a:extLst>
                </a:gridCol>
              </a:tblGrid>
              <a:tr h="6339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LÁPIZ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BOLI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136211"/>
                  </a:ext>
                </a:extLst>
              </a:tr>
              <a:tr h="6339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VENTANA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PUERTA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7628247"/>
                  </a:ext>
                </a:extLst>
              </a:tr>
              <a:tr h="6339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SILLA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MESA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951725"/>
                  </a:ext>
                </a:extLst>
              </a:tr>
              <a:tr h="6339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CUADERNO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SACAPUNTAS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208178"/>
                  </a:ext>
                </a:extLst>
              </a:tr>
              <a:tr h="6339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GOMA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LIBRETA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690472"/>
                  </a:ext>
                </a:extLst>
              </a:tr>
              <a:tr h="633900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BOTELLA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/>
                        <a:t>PIZARRA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589826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F64431A-1FB2-1DD4-2B7E-7D8A8E10507C}"/>
              </a:ext>
            </a:extLst>
          </p:cNvPr>
          <p:cNvSpPr txBox="1"/>
          <p:nvPr/>
        </p:nvSpPr>
        <p:spPr>
          <a:xfrm>
            <a:off x="4568368" y="1329070"/>
            <a:ext cx="2681924" cy="248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dirty="0">
                <a:latin typeface="KG All of Me" panose="02000000000000000000" pitchFamily="2" charset="77"/>
              </a:rPr>
              <a:t>Piedra</a:t>
            </a:r>
          </a:p>
          <a:p>
            <a:pPr>
              <a:lnSpc>
                <a:spcPct val="150000"/>
              </a:lnSpc>
            </a:pPr>
            <a:r>
              <a:rPr lang="es-ES" sz="3600" dirty="0">
                <a:latin typeface="KG All of Me" panose="02000000000000000000" pitchFamily="2" charset="77"/>
              </a:rPr>
              <a:t>Papel </a:t>
            </a:r>
          </a:p>
          <a:p>
            <a:pPr>
              <a:lnSpc>
                <a:spcPct val="150000"/>
              </a:lnSpc>
            </a:pPr>
            <a:r>
              <a:rPr lang="es-ES" sz="3600" dirty="0">
                <a:latin typeface="KG All of Me" panose="02000000000000000000" pitchFamily="2" charset="77"/>
              </a:rPr>
              <a:t>tijera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5EB9F8F-551D-95E2-6806-2909DDDB7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101" y="1329033"/>
            <a:ext cx="691482" cy="691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3EE2CE7-337E-6ED8-DEEA-CD779E210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062" y="2374252"/>
            <a:ext cx="543220" cy="5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48E4518-CF0A-E134-AFF6-B87AEC38B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190" y="3093711"/>
            <a:ext cx="646914" cy="64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CC42883-6410-7245-192A-F0BED4C63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5" y="61313"/>
            <a:ext cx="966722" cy="9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4272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Bingo.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F64431A-1FB2-1DD4-2B7E-7D8A8E10507C}"/>
              </a:ext>
            </a:extLst>
          </p:cNvPr>
          <p:cNvSpPr txBox="1"/>
          <p:nvPr/>
        </p:nvSpPr>
        <p:spPr>
          <a:xfrm>
            <a:off x="5922773" y="1111329"/>
            <a:ext cx="2681924" cy="3316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dirty="0">
                <a:latin typeface="KG All of Me" panose="02000000000000000000" pitchFamily="2" charset="77"/>
              </a:rPr>
              <a:t>COMPRESIÓN AUDITIVA.</a:t>
            </a:r>
          </a:p>
          <a:p>
            <a:pPr>
              <a:lnSpc>
                <a:spcPct val="150000"/>
              </a:lnSpc>
            </a:pPr>
            <a:endParaRPr lang="es-ES" sz="3600" dirty="0">
              <a:latin typeface="KG All of Me" panose="02000000000000000000" pitchFamily="2" charset="77"/>
            </a:endParaRPr>
          </a:p>
          <a:p>
            <a:pPr>
              <a:lnSpc>
                <a:spcPct val="150000"/>
              </a:lnSpc>
            </a:pPr>
            <a:r>
              <a:rPr lang="es-ES" sz="3600" dirty="0">
                <a:latin typeface="KG All of Me" panose="02000000000000000000" pitchFamily="2" charset="77"/>
              </a:rPr>
              <a:t>Hablar.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2B7FCE44-8292-4A4C-A566-9457BF296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90172" y="197758"/>
            <a:ext cx="38576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6288D36-AEE5-38C6-1621-C42C7800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71" y="1966391"/>
            <a:ext cx="840695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07945C5-9806-4921-1FFF-602B8B975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011" y="3603974"/>
            <a:ext cx="715814" cy="71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03B3683-5692-F58A-0906-D1FF7A7C7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5" y="61313"/>
            <a:ext cx="966722" cy="9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190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Escucha la palabra.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F64431A-1FB2-1DD4-2B7E-7D8A8E10507C}"/>
              </a:ext>
            </a:extLst>
          </p:cNvPr>
          <p:cNvSpPr txBox="1"/>
          <p:nvPr/>
        </p:nvSpPr>
        <p:spPr>
          <a:xfrm>
            <a:off x="5922773" y="1111329"/>
            <a:ext cx="2681924" cy="3316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dirty="0">
                <a:latin typeface="KG All of Me" panose="02000000000000000000" pitchFamily="2" charset="77"/>
              </a:rPr>
              <a:t>COMPRESIÓN AUDITIVA.</a:t>
            </a:r>
          </a:p>
          <a:p>
            <a:pPr>
              <a:lnSpc>
                <a:spcPct val="150000"/>
              </a:lnSpc>
            </a:pPr>
            <a:endParaRPr lang="es-ES" sz="3600" dirty="0">
              <a:latin typeface="KG All of Me" panose="02000000000000000000" pitchFamily="2" charset="77"/>
            </a:endParaRPr>
          </a:p>
          <a:p>
            <a:pPr>
              <a:lnSpc>
                <a:spcPct val="150000"/>
              </a:lnSpc>
            </a:pPr>
            <a:r>
              <a:rPr lang="es-ES" sz="3600" dirty="0">
                <a:latin typeface="KG All of Me" panose="02000000000000000000" pitchFamily="2" charset="77"/>
              </a:rPr>
              <a:t>Hablar.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6288D36-AEE5-38C6-1621-C42C78003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71" y="1966391"/>
            <a:ext cx="840695" cy="8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07945C5-9806-4921-1FFF-602B8B975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011" y="3603974"/>
            <a:ext cx="715814" cy="71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F03B3683-5692-F58A-0906-D1FF7A7C7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5" y="61313"/>
            <a:ext cx="966722" cy="9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a 4">
            <a:extLst>
              <a:ext uri="{FF2B5EF4-FFF2-40B4-BE49-F238E27FC236}">
                <a16:creationId xmlns:a16="http://schemas.microsoft.com/office/drawing/2014/main" id="{36F12E6E-AA97-B4FF-55FA-138D47B76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8663699"/>
              </p:ext>
            </p:extLst>
          </p:nvPr>
        </p:nvGraphicFramePr>
        <p:xfrm>
          <a:off x="247234" y="1369310"/>
          <a:ext cx="5210885" cy="2950478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042177">
                  <a:extLst>
                    <a:ext uri="{9D8B030D-6E8A-4147-A177-3AD203B41FA5}">
                      <a16:colId xmlns:a16="http://schemas.microsoft.com/office/drawing/2014/main" val="1664375735"/>
                    </a:ext>
                  </a:extLst>
                </a:gridCol>
                <a:gridCol w="1042177">
                  <a:extLst>
                    <a:ext uri="{9D8B030D-6E8A-4147-A177-3AD203B41FA5}">
                      <a16:colId xmlns:a16="http://schemas.microsoft.com/office/drawing/2014/main" val="1071423415"/>
                    </a:ext>
                  </a:extLst>
                </a:gridCol>
                <a:gridCol w="1042177">
                  <a:extLst>
                    <a:ext uri="{9D8B030D-6E8A-4147-A177-3AD203B41FA5}">
                      <a16:colId xmlns:a16="http://schemas.microsoft.com/office/drawing/2014/main" val="3648912440"/>
                    </a:ext>
                  </a:extLst>
                </a:gridCol>
                <a:gridCol w="1042177">
                  <a:extLst>
                    <a:ext uri="{9D8B030D-6E8A-4147-A177-3AD203B41FA5}">
                      <a16:colId xmlns:a16="http://schemas.microsoft.com/office/drawing/2014/main" val="2955805514"/>
                    </a:ext>
                  </a:extLst>
                </a:gridCol>
                <a:gridCol w="1042177">
                  <a:extLst>
                    <a:ext uri="{9D8B030D-6E8A-4147-A177-3AD203B41FA5}">
                      <a16:colId xmlns:a16="http://schemas.microsoft.com/office/drawing/2014/main" val="3103547566"/>
                    </a:ext>
                  </a:extLst>
                </a:gridCol>
              </a:tblGrid>
              <a:tr h="725157"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Palabra clave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dirty="0"/>
                        <a:t>Palabra clave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dirty="0"/>
                        <a:t>Palabra clave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dirty="0"/>
                        <a:t>Palabra clave 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dirty="0"/>
                        <a:t>Palabra clave 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3837603"/>
                  </a:ext>
                </a:extLst>
              </a:tr>
              <a:tr h="2225321"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E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66128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7310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FLIPPED CLASSROOM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F64431A-1FB2-1DD4-2B7E-7D8A8E10507C}"/>
              </a:ext>
            </a:extLst>
          </p:cNvPr>
          <p:cNvSpPr txBox="1"/>
          <p:nvPr/>
        </p:nvSpPr>
        <p:spPr>
          <a:xfrm>
            <a:off x="923827" y="1111329"/>
            <a:ext cx="7680870" cy="3316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s-ES" sz="3600" dirty="0">
                <a:latin typeface="KG All of Me" panose="02000000000000000000" pitchFamily="2" charset="77"/>
              </a:rPr>
              <a:t>Facilitar vocabulario.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s-ES" sz="3600" dirty="0">
                <a:latin typeface="KG All of Me" panose="02000000000000000000" pitchFamily="2" charset="77"/>
              </a:rPr>
              <a:t>Facilitar contenido.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s-ES" sz="3600" dirty="0">
                <a:latin typeface="KG All of Me" panose="02000000000000000000" pitchFamily="2" charset="77"/>
              </a:rPr>
              <a:t>Buscar equivalentes en su idioma.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03B3683-5692-F58A-0906-D1FF7A7C7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5" y="61313"/>
            <a:ext cx="966722" cy="9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>
            <a:extLst>
              <a:ext uri="{FF2B5EF4-FFF2-40B4-BE49-F238E27FC236}">
                <a16:creationId xmlns:a16="http://schemas.microsoft.com/office/drawing/2014/main" id="{32C66402-CB40-ACC2-2578-A56519478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364" y="3062204"/>
            <a:ext cx="1751618" cy="175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015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ESCRITURA: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CC42883-6410-7245-192A-F0BED4C63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5" y="61313"/>
            <a:ext cx="966722" cy="9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CE29E87-2B4E-FCBD-2B91-5185E56B8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54152">
            <a:off x="473179" y="1553951"/>
            <a:ext cx="3395670" cy="237696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F3AFA80-AF13-BD30-7E74-CFF3DF1765DC}"/>
              </a:ext>
            </a:extLst>
          </p:cNvPr>
          <p:cNvSpPr txBox="1"/>
          <p:nvPr/>
        </p:nvSpPr>
        <p:spPr>
          <a:xfrm>
            <a:off x="4251489" y="1028035"/>
            <a:ext cx="4788816" cy="3246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800" dirty="0">
                <a:latin typeface="KG All of Me" panose="02000000000000000000" pitchFamily="2" charset="77"/>
              </a:rPr>
              <a:t>Decoración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800" dirty="0">
                <a:latin typeface="KG All of Me" panose="02000000000000000000" pitchFamily="2" charset="77"/>
              </a:rPr>
              <a:t>Fichas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800" dirty="0">
                <a:latin typeface="KG All of Me" panose="02000000000000000000" pitchFamily="2" charset="77"/>
              </a:rPr>
              <a:t>“</a:t>
            </a:r>
            <a:r>
              <a:rPr lang="es-ES" sz="2800" dirty="0" err="1">
                <a:latin typeface="KG All of Me" panose="02000000000000000000" pitchFamily="2" charset="77"/>
              </a:rPr>
              <a:t>Sentence</a:t>
            </a:r>
            <a:r>
              <a:rPr lang="es-ES" sz="2800" dirty="0">
                <a:latin typeface="KG All of Me" panose="02000000000000000000" pitchFamily="2" charset="77"/>
              </a:rPr>
              <a:t> starters”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800" dirty="0">
                <a:latin typeface="KG All of Me" panose="02000000000000000000" pitchFamily="2" charset="77"/>
              </a:rPr>
              <a:t>Ejemplos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800" dirty="0">
                <a:latin typeface="KG All of Me" panose="02000000000000000000" pitchFamily="2" charset="77"/>
              </a:rPr>
              <a:t>Plantillas de escritura.</a:t>
            </a:r>
          </a:p>
        </p:txBody>
      </p:sp>
    </p:spTree>
    <p:extLst>
      <p:ext uri="{BB962C8B-B14F-4D97-AF65-F5344CB8AC3E}">
        <p14:creationId xmlns:p14="http://schemas.microsoft.com/office/powerpoint/2010/main" val="108177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ESCRITURA: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CC42883-6410-7245-192A-F0BED4C63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5" y="61313"/>
            <a:ext cx="966722" cy="9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32ED656-5C98-F25C-7045-617F0CBF96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342" y="1126848"/>
            <a:ext cx="3560806" cy="356922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94AC050-0574-724D-6541-1FB4C6AC1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0132" y="1240034"/>
            <a:ext cx="4802620" cy="313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63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-1" y="162727"/>
            <a:ext cx="9136735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¿Cómo elijo mis recursos?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1BDBBBD-702E-80CF-79C4-1CDD3750EF58}"/>
              </a:ext>
            </a:extLst>
          </p:cNvPr>
          <p:cNvSpPr txBox="1"/>
          <p:nvPr/>
        </p:nvSpPr>
        <p:spPr>
          <a:xfrm>
            <a:off x="452486" y="1172769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1. Nivel de mis estudiantes.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4252B81-815B-994F-D99F-E13CB3CB51AE}"/>
              </a:ext>
            </a:extLst>
          </p:cNvPr>
          <p:cNvSpPr txBox="1"/>
          <p:nvPr/>
        </p:nvSpPr>
        <p:spPr>
          <a:xfrm>
            <a:off x="452486" y="1991713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2. Interactividad.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96A939C-30C1-4027-157C-2A0FF6C3ACA5}"/>
              </a:ext>
            </a:extLst>
          </p:cNvPr>
          <p:cNvSpPr txBox="1"/>
          <p:nvPr/>
        </p:nvSpPr>
        <p:spPr>
          <a:xfrm>
            <a:off x="452486" y="2899212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3. Uso en la vida real.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279DF9-A784-3AAA-6867-BB6B03C1556B}"/>
              </a:ext>
            </a:extLst>
          </p:cNvPr>
          <p:cNvSpPr txBox="1"/>
          <p:nvPr/>
        </p:nvSpPr>
        <p:spPr>
          <a:xfrm>
            <a:off x="452486" y="3784598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4. Comunicación.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FBE266D-6171-27A0-A41D-0EF316F33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5" y="1117248"/>
            <a:ext cx="695815" cy="6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CAB4F25-B2A4-342A-0277-149D10FA5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5" y="1900705"/>
            <a:ext cx="695815" cy="6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7DB65EC1-2431-896E-4054-8C822E35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5" y="3729077"/>
            <a:ext cx="695815" cy="6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59EB3EF-C3BE-BD52-5BE3-DD92D3152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85" y="2819901"/>
            <a:ext cx="685795" cy="68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98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INTERACTIVIDAD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D1C4E12-3B20-9348-FA66-5F61A3FC5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" y="63612"/>
            <a:ext cx="860215" cy="86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09177357-17AF-C78F-8430-E2503A5C8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703" y="1187148"/>
            <a:ext cx="5759777" cy="323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94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INTERACTIVIDAD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D1C4E12-3B20-9348-FA66-5F61A3FC5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" y="63612"/>
            <a:ext cx="860215" cy="86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Incorporating Nearpod with a Thematic Unit - Nearpod Blog">
            <a:extLst>
              <a:ext uri="{FF2B5EF4-FFF2-40B4-BE49-F238E27FC236}">
                <a16:creationId xmlns:a16="http://schemas.microsoft.com/office/drawing/2014/main" id="{4D81F6C6-ACC8-3A3B-01A2-433898C05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73" y="1081015"/>
            <a:ext cx="6332590" cy="3452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456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-1" y="162727"/>
            <a:ext cx="9136735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¿Cómo elijo mis recursos?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1BDBBBD-702E-80CF-79C4-1CDD3750EF58}"/>
              </a:ext>
            </a:extLst>
          </p:cNvPr>
          <p:cNvSpPr txBox="1"/>
          <p:nvPr/>
        </p:nvSpPr>
        <p:spPr>
          <a:xfrm>
            <a:off x="452486" y="1172769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1. Nivel de mis estudiantes.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4252B81-815B-994F-D99F-E13CB3CB51AE}"/>
              </a:ext>
            </a:extLst>
          </p:cNvPr>
          <p:cNvSpPr txBox="1"/>
          <p:nvPr/>
        </p:nvSpPr>
        <p:spPr>
          <a:xfrm>
            <a:off x="452486" y="1991713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2. Interactividad.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96A939C-30C1-4027-157C-2A0FF6C3ACA5}"/>
              </a:ext>
            </a:extLst>
          </p:cNvPr>
          <p:cNvSpPr txBox="1"/>
          <p:nvPr/>
        </p:nvSpPr>
        <p:spPr>
          <a:xfrm>
            <a:off x="452486" y="2899212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3. Uso en la vida real.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279DF9-A784-3AAA-6867-BB6B03C1556B}"/>
              </a:ext>
            </a:extLst>
          </p:cNvPr>
          <p:cNvSpPr txBox="1"/>
          <p:nvPr/>
        </p:nvSpPr>
        <p:spPr>
          <a:xfrm>
            <a:off x="452486" y="3784598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4. Comunicación.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FBE266D-6171-27A0-A41D-0EF316F33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5" y="1117248"/>
            <a:ext cx="695815" cy="6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CAB4F25-B2A4-342A-0277-149D10FA5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5" y="1900705"/>
            <a:ext cx="695815" cy="6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7DB65EC1-2431-896E-4054-8C822E35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5" y="3729077"/>
            <a:ext cx="695815" cy="6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59EB3EF-C3BE-BD52-5BE3-DD92D3152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85" y="2819901"/>
            <a:ext cx="685795" cy="68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36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INTERACTIVIDAD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D1C4E12-3B20-9348-FA66-5F61A3FC5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3" y="63612"/>
            <a:ext cx="860215" cy="86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>
            <a:extLst>
              <a:ext uri="{FF2B5EF4-FFF2-40B4-BE49-F238E27FC236}">
                <a16:creationId xmlns:a16="http://schemas.microsoft.com/office/drawing/2014/main" id="{D53B2509-C08E-4A5D-73F5-13284A67F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612" y="1022474"/>
            <a:ext cx="4927512" cy="356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788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-1" y="162727"/>
            <a:ext cx="9136735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¿Cómo elijo mis recursos?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1BDBBBD-702E-80CF-79C4-1CDD3750EF58}"/>
              </a:ext>
            </a:extLst>
          </p:cNvPr>
          <p:cNvSpPr txBox="1"/>
          <p:nvPr/>
        </p:nvSpPr>
        <p:spPr>
          <a:xfrm>
            <a:off x="452486" y="1172769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1. Nivel de mis estudiantes.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4252B81-815B-994F-D99F-E13CB3CB51AE}"/>
              </a:ext>
            </a:extLst>
          </p:cNvPr>
          <p:cNvSpPr txBox="1"/>
          <p:nvPr/>
        </p:nvSpPr>
        <p:spPr>
          <a:xfrm>
            <a:off x="452486" y="1991713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2. Interactividad.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96A939C-30C1-4027-157C-2A0FF6C3ACA5}"/>
              </a:ext>
            </a:extLst>
          </p:cNvPr>
          <p:cNvSpPr txBox="1"/>
          <p:nvPr/>
        </p:nvSpPr>
        <p:spPr>
          <a:xfrm>
            <a:off x="452486" y="2899212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3. Uso en la vida real.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279DF9-A784-3AAA-6867-BB6B03C1556B}"/>
              </a:ext>
            </a:extLst>
          </p:cNvPr>
          <p:cNvSpPr txBox="1"/>
          <p:nvPr/>
        </p:nvSpPr>
        <p:spPr>
          <a:xfrm>
            <a:off x="452486" y="3784598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4. Comunicación.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FBE266D-6171-27A0-A41D-0EF316F33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5" y="1117248"/>
            <a:ext cx="695815" cy="6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CAB4F25-B2A4-342A-0277-149D10FA5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5" y="1900705"/>
            <a:ext cx="695815" cy="6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7DB65EC1-2431-896E-4054-8C822E35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5" y="3729077"/>
            <a:ext cx="695815" cy="6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59EB3EF-C3BE-BD52-5BE3-DD92D3152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85" y="2819901"/>
            <a:ext cx="685795" cy="68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10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ROLE PLAY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F5C36F2E-4D37-8119-BC17-AE36F881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0" y="162727"/>
            <a:ext cx="946056" cy="94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A1BDF2-79AD-1621-CFB5-12F27F1BB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93" y="94093"/>
            <a:ext cx="1044363" cy="104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E338D87C-6263-CC1B-D1DF-4458C1229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8" y="1328510"/>
            <a:ext cx="4281340" cy="321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Jugando a las tiendas con El Mercado de Leo + Imprimibles - Mumuchu">
            <a:extLst>
              <a:ext uri="{FF2B5EF4-FFF2-40B4-BE49-F238E27FC236}">
                <a16:creationId xmlns:a16="http://schemas.microsoft.com/office/drawing/2014/main" id="{064CDF47-42AF-1102-4DDC-C132DFADB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329" y="1524876"/>
            <a:ext cx="4281341" cy="281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0273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-1" y="162727"/>
            <a:ext cx="9136735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¿Cómo elijo mis recursos?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1BDBBBD-702E-80CF-79C4-1CDD3750EF58}"/>
              </a:ext>
            </a:extLst>
          </p:cNvPr>
          <p:cNvSpPr txBox="1"/>
          <p:nvPr/>
        </p:nvSpPr>
        <p:spPr>
          <a:xfrm>
            <a:off x="452486" y="1172769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1. Nivel de mis estudiantes.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4252B81-815B-994F-D99F-E13CB3CB51AE}"/>
              </a:ext>
            </a:extLst>
          </p:cNvPr>
          <p:cNvSpPr txBox="1"/>
          <p:nvPr/>
        </p:nvSpPr>
        <p:spPr>
          <a:xfrm>
            <a:off x="452486" y="1991713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2. Interactividad.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96A939C-30C1-4027-157C-2A0FF6C3ACA5}"/>
              </a:ext>
            </a:extLst>
          </p:cNvPr>
          <p:cNvSpPr txBox="1"/>
          <p:nvPr/>
        </p:nvSpPr>
        <p:spPr>
          <a:xfrm>
            <a:off x="452486" y="2899212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3. Uso en la vida real.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279DF9-A784-3AAA-6867-BB6B03C1556B}"/>
              </a:ext>
            </a:extLst>
          </p:cNvPr>
          <p:cNvSpPr txBox="1"/>
          <p:nvPr/>
        </p:nvSpPr>
        <p:spPr>
          <a:xfrm>
            <a:off x="452486" y="3784598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4. Comunicación.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FBE266D-6171-27A0-A41D-0EF316F33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5" y="1117248"/>
            <a:ext cx="695815" cy="6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ECAB4F25-B2A4-342A-0277-149D10FA5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5" y="1900705"/>
            <a:ext cx="695815" cy="6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7DB65EC1-2431-896E-4054-8C822E35B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65" y="3729077"/>
            <a:ext cx="695815" cy="69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59EB3EF-C3BE-BD52-5BE3-DD92D3152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85" y="2819901"/>
            <a:ext cx="685795" cy="68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143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COMUNICACIÓN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F5C36F2E-4D37-8119-BC17-AE36F881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0" y="162727"/>
            <a:ext cx="946056" cy="94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id="{1AC33A8A-ADC4-7F71-2ADF-EE158852E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91" y="1604022"/>
            <a:ext cx="8622723" cy="271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29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COMUNICACIÓN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F5C36F2E-4D37-8119-BC17-AE36F881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0" y="162727"/>
            <a:ext cx="946056" cy="94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ableros - Lápiz de ele">
            <a:extLst>
              <a:ext uri="{FF2B5EF4-FFF2-40B4-BE49-F238E27FC236}">
                <a16:creationId xmlns:a16="http://schemas.microsoft.com/office/drawing/2014/main" id="{BCF4363A-318F-255F-1802-D224A1B18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556" y="635755"/>
            <a:ext cx="2910740" cy="411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6BFF2E-09B6-3691-5918-63C57F090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932" y="876328"/>
            <a:ext cx="3633512" cy="363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130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7ed3fbc482_2_7"/>
          <p:cNvSpPr txBox="1">
            <a:spLocks noGrp="1"/>
          </p:cNvSpPr>
          <p:nvPr>
            <p:ph type="body" idx="1"/>
          </p:nvPr>
        </p:nvSpPr>
        <p:spPr>
          <a:xfrm>
            <a:off x="1110506" y="1183838"/>
            <a:ext cx="6922988" cy="905775"/>
          </a:xfrm>
          <a:prstGeom prst="rect">
            <a:avLst/>
          </a:prstGeom>
        </p:spPr>
        <p:txBody>
          <a:bodyPr spcFirstLastPara="1" vert="horz" wrap="square" lIns="74283" tIns="74283" rIns="74283" bIns="74283" rtlCol="0" anchor="t" anchorCtr="0">
            <a:noAutofit/>
          </a:bodyPr>
          <a:lstStyle/>
          <a:p>
            <a:pPr marL="0" indent="0">
              <a:lnSpc>
                <a:spcPct val="60000"/>
              </a:lnSpc>
              <a:buNone/>
            </a:pPr>
            <a:r>
              <a:rPr lang="en" sz="1544">
                <a:latin typeface="Comic Sans MS"/>
                <a:ea typeface="Comic Sans MS"/>
                <a:cs typeface="Comic Sans MS"/>
                <a:sym typeface="Comic Sans MS"/>
              </a:rPr>
              <a:t>In two teams, you must translate the sentences per turn.</a:t>
            </a:r>
            <a:endParaRPr sz="1544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indent="0">
              <a:lnSpc>
                <a:spcPct val="60000"/>
              </a:lnSpc>
              <a:buNone/>
            </a:pPr>
            <a:endParaRPr sz="1544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indent="0">
              <a:lnSpc>
                <a:spcPct val="60000"/>
              </a:lnSpc>
              <a:buClr>
                <a:schemeClr val="dk1"/>
              </a:buClr>
              <a:buSzPts val="1100"/>
              <a:buNone/>
            </a:pPr>
            <a:r>
              <a:rPr lang="en" sz="1544">
                <a:latin typeface="Comic Sans MS"/>
                <a:ea typeface="Comic Sans MS"/>
                <a:cs typeface="Comic Sans MS"/>
                <a:sym typeface="Comic Sans MS"/>
              </a:rPr>
              <a:t>X points extra if you read the sentence like a native before translating it.</a:t>
            </a:r>
            <a:endParaRPr sz="1544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indent="0">
              <a:lnSpc>
                <a:spcPct val="60000"/>
              </a:lnSpc>
              <a:buClr>
                <a:schemeClr val="dk1"/>
              </a:buClr>
              <a:buSzPts val="1100"/>
              <a:buNone/>
            </a:pPr>
            <a:endParaRPr sz="1544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indent="0">
              <a:lnSpc>
                <a:spcPct val="60000"/>
              </a:lnSpc>
              <a:buClr>
                <a:schemeClr val="dk1"/>
              </a:buClr>
              <a:buSzPts val="1100"/>
              <a:buNone/>
            </a:pPr>
            <a:r>
              <a:rPr lang="en" sz="1544">
                <a:latin typeface="Comic Sans MS"/>
                <a:ea typeface="Comic Sans MS"/>
                <a:cs typeface="Comic Sans MS"/>
                <a:sym typeface="Comic Sans MS"/>
              </a:rPr>
              <a:t>If the translation is correct, you can win or lose points!:</a:t>
            </a:r>
            <a:endParaRPr sz="1544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indent="0">
              <a:buNone/>
            </a:pPr>
            <a:endParaRPr>
              <a:solidFill>
                <a:schemeClr val="tx1"/>
              </a:solidFill>
            </a:endParaRPr>
          </a:p>
          <a:p>
            <a:pPr marL="0" indent="0">
              <a:buNone/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64" name="Google Shape;164;g7ed3fbc482_2_7"/>
          <p:cNvSpPr txBox="1">
            <a:spLocks noGrp="1"/>
          </p:cNvSpPr>
          <p:nvPr>
            <p:ph type="ctrTitle" idx="4294967295"/>
          </p:nvPr>
        </p:nvSpPr>
        <p:spPr>
          <a:xfrm>
            <a:off x="1060497" y="613219"/>
            <a:ext cx="6922988" cy="5706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74283" tIns="74283" rIns="74283" bIns="74283" rtlCol="0" anchor="b" anchorCtr="0">
            <a:noAutofit/>
          </a:bodyPr>
          <a:lstStyle/>
          <a:p>
            <a:pPr>
              <a:buSzPts val="5200"/>
            </a:pPr>
            <a:r>
              <a:rPr lang="en" sz="3900">
                <a:latin typeface="Comic Sans MS"/>
                <a:ea typeface="Comic Sans MS"/>
                <a:cs typeface="Comic Sans MS"/>
                <a:sym typeface="Comic Sans MS"/>
              </a:rPr>
              <a:t>Rules</a:t>
            </a:r>
            <a:endParaRPr sz="39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5" name="Google Shape;165;g7ed3fbc482_2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2525" y="2315467"/>
            <a:ext cx="338813" cy="33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7ed3fbc482_2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2525" y="2821431"/>
            <a:ext cx="338813" cy="33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7ed3fbc482_2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1337" y="2821431"/>
            <a:ext cx="338813" cy="33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7ed3fbc482_2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2525" y="3327395"/>
            <a:ext cx="338813" cy="33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7ed3fbc482_2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1337" y="3327395"/>
            <a:ext cx="338813" cy="33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7ed3fbc482_2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0150" y="3327395"/>
            <a:ext cx="338813" cy="33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7ed3fbc482_2_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51666" y="3768083"/>
            <a:ext cx="391442" cy="39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7ed3fbc482_2_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04306" y="2263336"/>
            <a:ext cx="391442" cy="39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g7ed3fbc482_2_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17651" y="2764597"/>
            <a:ext cx="338813" cy="33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7ed3fbc482_2_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92535" y="3830150"/>
            <a:ext cx="338813" cy="33881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7ed3fbc482_2_7"/>
          <p:cNvSpPr txBox="1"/>
          <p:nvPr/>
        </p:nvSpPr>
        <p:spPr>
          <a:xfrm>
            <a:off x="4576096" y="3584105"/>
            <a:ext cx="3157781" cy="302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r>
              <a:rPr lang="en" sz="1787" dirty="0">
                <a:latin typeface="Comic Sans MS"/>
                <a:ea typeface="Comic Sans MS"/>
                <a:cs typeface="Comic Sans MS"/>
                <a:sym typeface="Comic Sans MS"/>
              </a:rPr>
              <a:t>Special square</a:t>
            </a:r>
            <a:endParaRPr sz="1787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6" name="Google Shape;176;g7ed3fbc482_2_7"/>
          <p:cNvSpPr txBox="1"/>
          <p:nvPr/>
        </p:nvSpPr>
        <p:spPr>
          <a:xfrm>
            <a:off x="1731338" y="2315467"/>
            <a:ext cx="1463231" cy="33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r>
              <a:rPr lang="en" sz="1787">
                <a:latin typeface="Comic Sans MS"/>
                <a:ea typeface="Comic Sans MS"/>
                <a:cs typeface="Comic Sans MS"/>
                <a:sym typeface="Comic Sans MS"/>
              </a:rPr>
              <a:t>1 point</a:t>
            </a:r>
            <a:endParaRPr sz="1787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7" name="Google Shape;177;g7ed3fbc482_2_7"/>
          <p:cNvSpPr txBox="1"/>
          <p:nvPr/>
        </p:nvSpPr>
        <p:spPr>
          <a:xfrm>
            <a:off x="2070151" y="2821431"/>
            <a:ext cx="1463231" cy="33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r>
              <a:rPr lang="en" sz="1787">
                <a:latin typeface="Comic Sans MS"/>
                <a:ea typeface="Comic Sans MS"/>
                <a:cs typeface="Comic Sans MS"/>
                <a:sym typeface="Comic Sans MS"/>
              </a:rPr>
              <a:t>2 points</a:t>
            </a:r>
            <a:endParaRPr sz="1787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8" name="Google Shape;178;g7ed3fbc482_2_7"/>
          <p:cNvSpPr txBox="1"/>
          <p:nvPr/>
        </p:nvSpPr>
        <p:spPr>
          <a:xfrm>
            <a:off x="2408963" y="3327395"/>
            <a:ext cx="1463231" cy="33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r>
              <a:rPr lang="en" sz="1787">
                <a:latin typeface="Comic Sans MS"/>
                <a:ea typeface="Comic Sans MS"/>
                <a:cs typeface="Comic Sans MS"/>
                <a:sym typeface="Comic Sans MS"/>
              </a:rPr>
              <a:t>3 points</a:t>
            </a:r>
            <a:endParaRPr sz="1787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9" name="Google Shape;179;g7ed3fbc482_2_7"/>
          <p:cNvSpPr txBox="1"/>
          <p:nvPr/>
        </p:nvSpPr>
        <p:spPr>
          <a:xfrm>
            <a:off x="4527517" y="2289670"/>
            <a:ext cx="3220181" cy="33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r>
              <a:rPr lang="en" sz="1787">
                <a:latin typeface="Comic Sans MS"/>
                <a:ea typeface="Comic Sans MS"/>
                <a:cs typeface="Comic Sans MS"/>
                <a:sym typeface="Comic Sans MS"/>
              </a:rPr>
              <a:t>Lose all points</a:t>
            </a:r>
            <a:endParaRPr sz="1787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0" name="Google Shape;180;g7ed3fbc482_2_7"/>
          <p:cNvSpPr txBox="1"/>
          <p:nvPr/>
        </p:nvSpPr>
        <p:spPr>
          <a:xfrm>
            <a:off x="4513114" y="2779080"/>
            <a:ext cx="2728050" cy="33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r>
              <a:rPr lang="en" sz="1787" dirty="0">
                <a:latin typeface="Comic Sans MS"/>
                <a:ea typeface="Comic Sans MS"/>
                <a:cs typeface="Comic Sans MS"/>
                <a:sym typeface="Comic Sans MS"/>
              </a:rPr>
              <a:t>Swap scores</a:t>
            </a:r>
            <a:endParaRPr sz="1787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1" name="Google Shape;181;g7ed3fbc482_2_7"/>
          <p:cNvSpPr txBox="1"/>
          <p:nvPr/>
        </p:nvSpPr>
        <p:spPr>
          <a:xfrm>
            <a:off x="1790935" y="3833359"/>
            <a:ext cx="1369875" cy="33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r>
              <a:rPr lang="en" sz="1787">
                <a:latin typeface="Comic Sans MS"/>
                <a:ea typeface="Comic Sans MS"/>
                <a:cs typeface="Comic Sans MS"/>
                <a:sym typeface="Comic Sans MS"/>
              </a:rPr>
              <a:t>100 points</a:t>
            </a:r>
            <a:endParaRPr sz="1787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2" name="Google Shape;182;g7ed3fbc482_2_7"/>
          <p:cNvSpPr txBox="1"/>
          <p:nvPr/>
        </p:nvSpPr>
        <p:spPr>
          <a:xfrm>
            <a:off x="4561742" y="3884832"/>
            <a:ext cx="3466125" cy="719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r>
              <a:rPr lang="en" sz="1625" i="1" dirty="0">
                <a:latin typeface="Comic Sans MS"/>
                <a:ea typeface="Comic Sans MS"/>
                <a:cs typeface="Comic Sans MS"/>
                <a:sym typeface="Comic Sans MS"/>
              </a:rPr>
              <a:t>Steal the other team’s points</a:t>
            </a:r>
            <a:endParaRPr sz="1625" i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3" name="Google Shape;183;g7ed3fbc482_2_7"/>
          <p:cNvSpPr/>
          <p:nvPr/>
        </p:nvSpPr>
        <p:spPr>
          <a:xfrm>
            <a:off x="1169474" y="2107467"/>
            <a:ext cx="6752119" cy="2195700"/>
          </a:xfrm>
          <a:prstGeom prst="rect">
            <a:avLst/>
          </a:prstGeom>
          <a:noFill/>
          <a:ln w="38100" cap="flat" cmpd="sng">
            <a:solidFill>
              <a:srgbClr val="A4C2F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endParaRPr sz="1463"/>
          </a:p>
        </p:txBody>
      </p:sp>
      <p:pic>
        <p:nvPicPr>
          <p:cNvPr id="184" name="Google Shape;184;g7ed3fbc482_2_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7697" y="119310"/>
            <a:ext cx="439583" cy="39908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7ed3fbc482_2_7"/>
          <p:cNvSpPr txBox="1"/>
          <p:nvPr/>
        </p:nvSpPr>
        <p:spPr>
          <a:xfrm>
            <a:off x="6336629" y="153100"/>
            <a:ext cx="1411069" cy="24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r>
              <a:rPr lang="en" sz="1219" dirty="0">
                <a:latin typeface="Comic Sans MS"/>
                <a:ea typeface="Comic Sans MS"/>
                <a:cs typeface="Comic Sans MS"/>
                <a:sym typeface="Comic Sans MS"/>
              </a:rPr>
              <a:t>@</a:t>
            </a:r>
            <a:r>
              <a:rPr lang="en" sz="1219" dirty="0" err="1">
                <a:latin typeface="Comic Sans MS"/>
                <a:ea typeface="Comic Sans MS"/>
                <a:cs typeface="Comic Sans MS"/>
                <a:sym typeface="Comic Sans MS"/>
              </a:rPr>
              <a:t>sonrieinspanish</a:t>
            </a:r>
            <a:endParaRPr sz="1219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25" name="Google Shape;79;p1">
            <a:extLst>
              <a:ext uri="{FF2B5EF4-FFF2-40B4-BE49-F238E27FC236}">
                <a16:creationId xmlns:a16="http://schemas.microsoft.com/office/drawing/2014/main" id="{DE0C94D5-F94B-49F3-9E08-9063210C3D4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04297" y="3242434"/>
            <a:ext cx="365525" cy="391442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80;g7ed3fbc482_2_7">
            <a:extLst>
              <a:ext uri="{FF2B5EF4-FFF2-40B4-BE49-F238E27FC236}">
                <a16:creationId xmlns:a16="http://schemas.microsoft.com/office/drawing/2014/main" id="{6A4D6FAF-70E5-46B9-AFB7-D1F154711A56}"/>
              </a:ext>
            </a:extLst>
          </p:cNvPr>
          <p:cNvSpPr txBox="1"/>
          <p:nvPr/>
        </p:nvSpPr>
        <p:spPr>
          <a:xfrm>
            <a:off x="4542314" y="3211015"/>
            <a:ext cx="2728050" cy="33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r>
              <a:rPr lang="es-ES" sz="1787" dirty="0" err="1">
                <a:latin typeface="Comic Sans MS"/>
                <a:ea typeface="Comic Sans MS"/>
                <a:cs typeface="Comic Sans MS"/>
                <a:sym typeface="Comic Sans MS"/>
              </a:rPr>
              <a:t>Your</a:t>
            </a:r>
            <a:r>
              <a:rPr lang="es-ES" sz="1787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s-ES" sz="1787" dirty="0" err="1">
                <a:latin typeface="Comic Sans MS"/>
                <a:ea typeface="Comic Sans MS"/>
                <a:cs typeface="Comic Sans MS"/>
                <a:sym typeface="Comic Sans MS"/>
              </a:rPr>
              <a:t>team</a:t>
            </a:r>
            <a:r>
              <a:rPr lang="es-ES" sz="1787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s-ES" sz="1787" dirty="0" err="1">
                <a:latin typeface="Comic Sans MS"/>
                <a:ea typeface="Comic Sans MS"/>
                <a:cs typeface="Comic Sans MS"/>
                <a:sym typeface="Comic Sans MS"/>
              </a:rPr>
              <a:t>misses</a:t>
            </a:r>
            <a:r>
              <a:rPr lang="es-ES" sz="1787" dirty="0">
                <a:latin typeface="Comic Sans MS"/>
                <a:ea typeface="Comic Sans MS"/>
                <a:cs typeface="Comic Sans MS"/>
                <a:sym typeface="Comic Sans MS"/>
              </a:rPr>
              <a:t> a </a:t>
            </a:r>
            <a:r>
              <a:rPr lang="es-ES" sz="1787" dirty="0" err="1">
                <a:latin typeface="Comic Sans MS"/>
                <a:ea typeface="Comic Sans MS"/>
                <a:cs typeface="Comic Sans MS"/>
                <a:sym typeface="Comic Sans MS"/>
              </a:rPr>
              <a:t>go</a:t>
            </a:r>
            <a:endParaRPr sz="1787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" name="8 Rectángulo">
            <a:extLst>
              <a:ext uri="{FF2B5EF4-FFF2-40B4-BE49-F238E27FC236}">
                <a16:creationId xmlns:a16="http://schemas.microsoft.com/office/drawing/2014/main" id="{A0D1F921-F02D-FCE3-9111-C4F8D083553B}"/>
              </a:ext>
            </a:extLst>
          </p:cNvPr>
          <p:cNvSpPr/>
          <p:nvPr/>
        </p:nvSpPr>
        <p:spPr>
          <a:xfrm rot="10800000">
            <a:off x="857250" y="4868689"/>
            <a:ext cx="7444876" cy="274810"/>
          </a:xfrm>
          <a:prstGeom prst="rect">
            <a:avLst/>
          </a:prstGeom>
          <a:solidFill>
            <a:srgbClr val="7CA8B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Google Shape;54;p1"/>
          <p:cNvGraphicFramePr/>
          <p:nvPr/>
        </p:nvGraphicFramePr>
        <p:xfrm>
          <a:off x="1139939" y="1267850"/>
          <a:ext cx="6922992" cy="325471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53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3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3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8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38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383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09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2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62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62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62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74283" marR="74283" marT="74283" marB="7428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5" name="Google Shape;5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7225" y="2681286"/>
            <a:ext cx="586523" cy="50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6843" y="3325456"/>
            <a:ext cx="586523" cy="50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1256" y="1359734"/>
            <a:ext cx="586523" cy="50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7225" y="3922745"/>
            <a:ext cx="586523" cy="50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7126" y="2068366"/>
            <a:ext cx="391442" cy="39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7459" y="3384332"/>
            <a:ext cx="391442" cy="39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8382" y="3384332"/>
            <a:ext cx="391442" cy="39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5360" y="2784209"/>
            <a:ext cx="303347" cy="30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5623" y="1477476"/>
            <a:ext cx="391442" cy="39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6515" y="2784199"/>
            <a:ext cx="303347" cy="30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77669" y="2784209"/>
            <a:ext cx="303347" cy="30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7658" y="3404939"/>
            <a:ext cx="303347" cy="30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8813" y="3404929"/>
            <a:ext cx="303347" cy="30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9968" y="3404939"/>
            <a:ext cx="303347" cy="30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7658" y="1462658"/>
            <a:ext cx="303347" cy="30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38813" y="1462648"/>
            <a:ext cx="303347" cy="30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69968" y="1462658"/>
            <a:ext cx="303347" cy="30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36387" y="4040487"/>
            <a:ext cx="391442" cy="39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7310" y="4040487"/>
            <a:ext cx="391442" cy="39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55161" y="4002828"/>
            <a:ext cx="391442" cy="39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6085" y="4002828"/>
            <a:ext cx="391442" cy="39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8083" y="2071961"/>
            <a:ext cx="586523" cy="50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8706" y="3325466"/>
            <a:ext cx="448358" cy="448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85926" y="4002868"/>
            <a:ext cx="448358" cy="448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56778" y="2668459"/>
            <a:ext cx="448358" cy="448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269013" y="2682261"/>
            <a:ext cx="448358" cy="448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85926" y="1390162"/>
            <a:ext cx="448358" cy="448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75552" y="3355874"/>
            <a:ext cx="448358" cy="448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75552" y="2087683"/>
            <a:ext cx="448358" cy="448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85926" y="2072480"/>
            <a:ext cx="448358" cy="448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75552" y="4002868"/>
            <a:ext cx="448358" cy="448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56778" y="3354472"/>
            <a:ext cx="448358" cy="448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054" y="2750237"/>
            <a:ext cx="391442" cy="39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0364" y="2123921"/>
            <a:ext cx="303347" cy="30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41519" y="2123911"/>
            <a:ext cx="303347" cy="30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2674" y="2123921"/>
            <a:ext cx="303347" cy="303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3292" y="1350532"/>
            <a:ext cx="586523" cy="50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7599" y="2727426"/>
            <a:ext cx="391442" cy="391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3727" y="2072480"/>
            <a:ext cx="448358" cy="448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69013" y="3974369"/>
            <a:ext cx="448358" cy="448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06041" y="1390142"/>
            <a:ext cx="448358" cy="44835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"/>
          <p:cNvSpPr/>
          <p:nvPr/>
        </p:nvSpPr>
        <p:spPr>
          <a:xfrm>
            <a:off x="1139940" y="1273355"/>
            <a:ext cx="1153669" cy="697938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1. ¿Tiene menú para niños?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2293770" y="1263178"/>
            <a:ext cx="1153669" cy="714371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2.De postre...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3447602" y="1263178"/>
            <a:ext cx="1153669" cy="714371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>
                <a:latin typeface="Comic Sans MS"/>
                <a:ea typeface="Comic Sans MS"/>
                <a:cs typeface="Comic Sans MS"/>
                <a:sym typeface="Comic Sans MS"/>
              </a:rPr>
              <a:t>3.Una ensalada</a:t>
            </a:r>
            <a:endParaRPr sz="975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4589286" y="1262427"/>
            <a:ext cx="1171950" cy="715123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4.Pescado con patatas fritas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" name="Google Shape;100;p1"/>
          <p:cNvSpPr/>
          <p:nvPr/>
        </p:nvSpPr>
        <p:spPr>
          <a:xfrm>
            <a:off x="5755264" y="1271892"/>
            <a:ext cx="1147575" cy="705657"/>
          </a:xfrm>
          <a:prstGeom prst="rect">
            <a:avLst/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>
                <a:latin typeface="Comic Sans MS"/>
                <a:ea typeface="Comic Sans MS"/>
                <a:cs typeface="Comic Sans MS"/>
                <a:sym typeface="Comic Sans MS"/>
              </a:rPr>
              <a:t>5.Arroz con verduras</a:t>
            </a:r>
            <a:endParaRPr sz="975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" name="Google Shape;101;p1"/>
          <p:cNvSpPr/>
          <p:nvPr/>
        </p:nvSpPr>
        <p:spPr>
          <a:xfrm>
            <a:off x="6915139" y="1273437"/>
            <a:ext cx="1153669" cy="697856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6.Pescado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2" name="Google Shape;102;p1"/>
          <p:cNvSpPr/>
          <p:nvPr/>
        </p:nvSpPr>
        <p:spPr>
          <a:xfrm>
            <a:off x="1139940" y="1972836"/>
            <a:ext cx="1153669" cy="647644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7.Un zumo de naranja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2293974" y="1972836"/>
            <a:ext cx="1153669" cy="647644"/>
          </a:xfrm>
          <a:prstGeom prst="rect">
            <a:avLst/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>
                <a:latin typeface="Comic Sans MS"/>
                <a:ea typeface="Comic Sans MS"/>
                <a:cs typeface="Comic Sans MS"/>
                <a:sym typeface="Comic Sans MS"/>
              </a:rPr>
              <a:t>8.Necesito una servilleta</a:t>
            </a:r>
            <a:endParaRPr sz="975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3447602" y="1977651"/>
            <a:ext cx="1147575" cy="647644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9.La cuenta, por favor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5" name="Google Shape;105;p1"/>
          <p:cNvSpPr/>
          <p:nvPr/>
        </p:nvSpPr>
        <p:spPr>
          <a:xfrm>
            <a:off x="4583294" y="1976879"/>
            <a:ext cx="1171950" cy="647644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10.¿Con o sin salsa de tomate?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6" name="Google Shape;106;p1"/>
          <p:cNvSpPr/>
          <p:nvPr/>
        </p:nvSpPr>
        <p:spPr>
          <a:xfrm>
            <a:off x="5749267" y="1976879"/>
            <a:ext cx="1153669" cy="647644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11.Voy a tomar sopa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7" name="Google Shape;107;p1"/>
          <p:cNvSpPr/>
          <p:nvPr/>
        </p:nvSpPr>
        <p:spPr>
          <a:xfrm>
            <a:off x="6915248" y="1976879"/>
            <a:ext cx="1153669" cy="647644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 12.Filete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8" name="Google Shape;108;p1"/>
          <p:cNvSpPr/>
          <p:nvPr/>
        </p:nvSpPr>
        <p:spPr>
          <a:xfrm>
            <a:off x="1133947" y="2624523"/>
            <a:ext cx="1153669" cy="647644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13.De primer plato...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9" name="Google Shape;109;p1"/>
          <p:cNvSpPr/>
          <p:nvPr/>
        </p:nvSpPr>
        <p:spPr>
          <a:xfrm>
            <a:off x="2287780" y="2624521"/>
            <a:ext cx="1153669" cy="647644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14.De segundo plato...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0" name="Google Shape;110;p1"/>
          <p:cNvSpPr/>
          <p:nvPr/>
        </p:nvSpPr>
        <p:spPr>
          <a:xfrm>
            <a:off x="3441613" y="2624521"/>
            <a:ext cx="1153669" cy="647644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15.Nada más, gracias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1" name="Google Shape;111;p1"/>
          <p:cNvSpPr/>
          <p:nvPr/>
        </p:nvSpPr>
        <p:spPr>
          <a:xfrm>
            <a:off x="4583294" y="2624523"/>
            <a:ext cx="1171950" cy="647644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16.Voy a tomar paella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2" name="Google Shape;112;p1"/>
          <p:cNvSpPr/>
          <p:nvPr/>
        </p:nvSpPr>
        <p:spPr>
          <a:xfrm>
            <a:off x="5749269" y="2624521"/>
            <a:ext cx="1153669" cy="647644"/>
          </a:xfrm>
          <a:prstGeom prst="rect">
            <a:avLst/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17.¿Y para beber?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3" name="Google Shape;113;p1"/>
          <p:cNvSpPr/>
          <p:nvPr/>
        </p:nvSpPr>
        <p:spPr>
          <a:xfrm>
            <a:off x="6915249" y="2624521"/>
            <a:ext cx="1153669" cy="647644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>
                <a:latin typeface="Comic Sans MS"/>
                <a:ea typeface="Comic Sans MS"/>
                <a:cs typeface="Comic Sans MS"/>
                <a:sym typeface="Comic Sans MS"/>
              </a:rPr>
              <a:t>18.Pollo con pimientos</a:t>
            </a:r>
            <a:endParaRPr sz="975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4" name="Google Shape;114;p1"/>
          <p:cNvSpPr/>
          <p:nvPr/>
        </p:nvSpPr>
        <p:spPr>
          <a:xfrm>
            <a:off x="1133947" y="3272167"/>
            <a:ext cx="1153669" cy="608156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19.Voy a tomar fruta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5" name="Google Shape;115;p1"/>
          <p:cNvSpPr/>
          <p:nvPr/>
        </p:nvSpPr>
        <p:spPr>
          <a:xfrm>
            <a:off x="2287780" y="3272167"/>
            <a:ext cx="1153669" cy="608156"/>
          </a:xfrm>
          <a:prstGeom prst="rect">
            <a:avLst/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20.Una tarta de queso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6" name="Google Shape;116;p1"/>
          <p:cNvSpPr/>
          <p:nvPr/>
        </p:nvSpPr>
        <p:spPr>
          <a:xfrm>
            <a:off x="3441614" y="3272167"/>
            <a:ext cx="1153669" cy="608156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21.¿Y de postre?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" name="Google Shape;117;p1"/>
          <p:cNvSpPr/>
          <p:nvPr/>
        </p:nvSpPr>
        <p:spPr>
          <a:xfrm>
            <a:off x="4583294" y="3272167"/>
            <a:ext cx="1171950" cy="608156"/>
          </a:xfrm>
          <a:prstGeom prst="rect">
            <a:avLst/>
          </a:prstGeom>
          <a:solidFill>
            <a:srgbClr val="FFE5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22. No me gustan los huevos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8" name="Google Shape;118;p1"/>
          <p:cNvSpPr/>
          <p:nvPr/>
        </p:nvSpPr>
        <p:spPr>
          <a:xfrm>
            <a:off x="5749270" y="3272167"/>
            <a:ext cx="1153669" cy="608156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23.Voy a beber un agua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9" name="Google Shape;119;p1"/>
          <p:cNvSpPr/>
          <p:nvPr/>
        </p:nvSpPr>
        <p:spPr>
          <a:xfrm>
            <a:off x="6915250" y="3272167"/>
            <a:ext cx="1153669" cy="608156"/>
          </a:xfrm>
          <a:prstGeom prst="rect">
            <a:avLst/>
          </a:prstGeom>
          <a:solidFill>
            <a:srgbClr val="EA999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24.Una pizza con champiñones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0" name="Google Shape;120;p1"/>
          <p:cNvSpPr/>
          <p:nvPr/>
        </p:nvSpPr>
        <p:spPr>
          <a:xfrm>
            <a:off x="1133947" y="3887940"/>
            <a:ext cx="1153669" cy="647644"/>
          </a:xfrm>
          <a:prstGeom prst="rect">
            <a:avLst/>
          </a:prstGeom>
          <a:solidFill>
            <a:srgbClr val="6D9EE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25.Un bocadillo de jamón y queso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1" name="Google Shape;121;p1"/>
          <p:cNvSpPr/>
          <p:nvPr/>
        </p:nvSpPr>
        <p:spPr>
          <a:xfrm>
            <a:off x="2287779" y="3887940"/>
            <a:ext cx="1153669" cy="647644"/>
          </a:xfrm>
          <a:prstGeom prst="rect">
            <a:avLst/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26.Una Coca- Cola, por favor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2" name="Google Shape;122;p1"/>
          <p:cNvSpPr/>
          <p:nvPr/>
        </p:nvSpPr>
        <p:spPr>
          <a:xfrm>
            <a:off x="3441610" y="3887940"/>
            <a:ext cx="1153669" cy="647644"/>
          </a:xfrm>
          <a:prstGeom prst="rect">
            <a:avLst/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27.Una ensalada con aguacate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3" name="Google Shape;123;p1"/>
          <p:cNvSpPr/>
          <p:nvPr/>
        </p:nvSpPr>
        <p:spPr>
          <a:xfrm>
            <a:off x="4583294" y="3887940"/>
            <a:ext cx="1171950" cy="647644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>
                <a:latin typeface="Comic Sans MS"/>
                <a:ea typeface="Comic Sans MS"/>
                <a:cs typeface="Comic Sans MS"/>
                <a:sym typeface="Comic Sans MS"/>
              </a:rPr>
              <a:t>28.Un helado de fresa</a:t>
            </a:r>
            <a:endParaRPr sz="975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4" name="Google Shape;124;p1"/>
          <p:cNvSpPr/>
          <p:nvPr/>
        </p:nvSpPr>
        <p:spPr>
          <a:xfrm>
            <a:off x="5749272" y="3887940"/>
            <a:ext cx="1153669" cy="647644"/>
          </a:xfrm>
          <a:prstGeom prst="rect">
            <a:avLst/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 dirty="0">
                <a:latin typeface="Comic Sans MS"/>
                <a:ea typeface="Comic Sans MS"/>
                <a:cs typeface="Comic Sans MS"/>
                <a:sym typeface="Comic Sans MS"/>
              </a:rPr>
              <a:t>29.Sin carne porque soy vegetariano</a:t>
            </a:r>
            <a:endParaRPr sz="975" b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5" name="Google Shape;125;p1"/>
          <p:cNvSpPr/>
          <p:nvPr/>
        </p:nvSpPr>
        <p:spPr>
          <a:xfrm>
            <a:off x="6915250" y="3887940"/>
            <a:ext cx="1153669" cy="647644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283" tIns="74283" rIns="74283" bIns="74283" anchor="ctr" anchorCtr="0">
            <a:noAutofit/>
          </a:bodyPr>
          <a:lstStyle/>
          <a:p>
            <a:pPr algn="ctr">
              <a:buClr>
                <a:srgbClr val="000000"/>
              </a:buClr>
              <a:buSzPts val="1200"/>
            </a:pPr>
            <a:r>
              <a:rPr lang="en" sz="975" b="1">
                <a:latin typeface="Comic Sans MS"/>
                <a:ea typeface="Comic Sans MS"/>
                <a:cs typeface="Comic Sans MS"/>
                <a:sym typeface="Comic Sans MS"/>
              </a:rPr>
              <a:t>30.Sin brócoli</a:t>
            </a:r>
            <a:endParaRPr sz="975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6" name="Google Shape;126;p1"/>
          <p:cNvSpPr txBox="1">
            <a:spLocks noGrp="1"/>
          </p:cNvSpPr>
          <p:nvPr>
            <p:ph type="ctrTitle"/>
          </p:nvPr>
        </p:nvSpPr>
        <p:spPr>
          <a:xfrm>
            <a:off x="857251" y="821057"/>
            <a:ext cx="4780181" cy="4482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74283" tIns="74283" rIns="74283" bIns="74283" rtlCol="0" anchor="b" anchorCtr="0">
            <a:noAutofit/>
          </a:bodyPr>
          <a:lstStyle/>
          <a:p>
            <a:pPr>
              <a:buSzPts val="5200"/>
            </a:pPr>
            <a:r>
              <a:rPr lang="en" sz="3900">
                <a:solidFill>
                  <a:srgbClr val="C9DAF8"/>
                </a:solidFill>
                <a:latin typeface="Comic Sans MS"/>
                <a:ea typeface="Comic Sans MS"/>
                <a:cs typeface="Comic Sans MS"/>
                <a:sym typeface="Comic Sans MS"/>
              </a:rPr>
              <a:t>La isla del tesoro</a:t>
            </a:r>
            <a:endParaRPr sz="3900">
              <a:solidFill>
                <a:srgbClr val="C9DAF8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7" name="Google Shape;127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24171" y="610741"/>
            <a:ext cx="647644" cy="64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02483" y="620207"/>
            <a:ext cx="647644" cy="64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47156" y="631379"/>
            <a:ext cx="697856" cy="697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98530" y="65314"/>
            <a:ext cx="439583" cy="39908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"/>
          <p:cNvSpPr txBox="1"/>
          <p:nvPr/>
        </p:nvSpPr>
        <p:spPr>
          <a:xfrm>
            <a:off x="6523910" y="122553"/>
            <a:ext cx="1411069" cy="24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283" tIns="74283" rIns="74283" bIns="74283" anchor="t" anchorCtr="0">
            <a:noAutofit/>
          </a:bodyPr>
          <a:lstStyle/>
          <a:p>
            <a:r>
              <a:rPr lang="en" sz="812">
                <a:solidFill>
                  <a:srgbClr val="FFF2CC"/>
                </a:solidFill>
                <a:latin typeface="Comic Sans MS"/>
                <a:ea typeface="Comic Sans MS"/>
                <a:cs typeface="Comic Sans MS"/>
                <a:sym typeface="Comic Sans MS"/>
              </a:rPr>
              <a:t>@sonrieinspanish</a:t>
            </a:r>
            <a:endParaRPr sz="812">
              <a:solidFill>
                <a:srgbClr val="FFF2CC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2" name="8 Rectángulo">
            <a:extLst>
              <a:ext uri="{FF2B5EF4-FFF2-40B4-BE49-F238E27FC236}">
                <a16:creationId xmlns:a16="http://schemas.microsoft.com/office/drawing/2014/main" id="{1F0E85F5-78CB-DC23-F36B-E82AE2DD5843}"/>
              </a:ext>
            </a:extLst>
          </p:cNvPr>
          <p:cNvSpPr/>
          <p:nvPr/>
        </p:nvSpPr>
        <p:spPr>
          <a:xfrm rot="10800000">
            <a:off x="857250" y="4868689"/>
            <a:ext cx="7444876" cy="274810"/>
          </a:xfrm>
          <a:prstGeom prst="rect">
            <a:avLst/>
          </a:prstGeom>
          <a:solidFill>
            <a:srgbClr val="7CA8B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COMUNICACIÓN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F5C36F2E-4D37-8119-BC17-AE36F881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0" y="162727"/>
            <a:ext cx="946056" cy="94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ee como libros primaria biblioteca de aula lectura infantil">
            <a:extLst>
              <a:ext uri="{FF2B5EF4-FFF2-40B4-BE49-F238E27FC236}">
                <a16:creationId xmlns:a16="http://schemas.microsoft.com/office/drawing/2014/main" id="{A97E6358-02C1-ED7E-325B-6C7C90B1E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954" y="1108783"/>
            <a:ext cx="5547872" cy="346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12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COMUNICACIÓN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F5C36F2E-4D37-8119-BC17-AE36F881C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50" y="162727"/>
            <a:ext cx="946056" cy="94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 descr="Texto&#10;&#10;Descripción generada automáticamente">
            <a:extLst>
              <a:ext uri="{FF2B5EF4-FFF2-40B4-BE49-F238E27FC236}">
                <a16:creationId xmlns:a16="http://schemas.microsoft.com/office/drawing/2014/main" id="{5A491DDE-017F-10B2-4950-92D2021D3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8301" y="1423779"/>
            <a:ext cx="4480133" cy="272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59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-1" y="162727"/>
            <a:ext cx="9136735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BÁSICOS (Si se puede)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1BDBBBD-702E-80CF-79C4-1CDD3750EF58}"/>
              </a:ext>
            </a:extLst>
          </p:cNvPr>
          <p:cNvSpPr txBox="1"/>
          <p:nvPr/>
        </p:nvSpPr>
        <p:spPr>
          <a:xfrm>
            <a:off x="452486" y="1172769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1. Sistema “amiguito” 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4252B81-815B-994F-D99F-E13CB3CB51AE}"/>
              </a:ext>
            </a:extLst>
          </p:cNvPr>
          <p:cNvSpPr txBox="1"/>
          <p:nvPr/>
        </p:nvSpPr>
        <p:spPr>
          <a:xfrm>
            <a:off x="452486" y="1991713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2. Apoyo visual. </a:t>
            </a:r>
            <a:r>
              <a:rPr lang="es-ES" sz="3200" dirty="0" err="1">
                <a:latin typeface="Century Gothic" panose="020B0502020202020204" pitchFamily="34" charset="0"/>
              </a:rPr>
              <a:t>Eg</a:t>
            </a:r>
            <a:r>
              <a:rPr lang="es-ES" sz="3200" dirty="0">
                <a:latin typeface="Century Gothic" panose="020B0502020202020204" pitchFamily="34" charset="0"/>
              </a:rPr>
              <a:t> Normas.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96A939C-30C1-4027-157C-2A0FF6C3ACA5}"/>
              </a:ext>
            </a:extLst>
          </p:cNvPr>
          <p:cNvSpPr txBox="1"/>
          <p:nvPr/>
        </p:nvSpPr>
        <p:spPr>
          <a:xfrm>
            <a:off x="452486" y="2899212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3. Diccionario bilingüe.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279DF9-A784-3AAA-6867-BB6B03C1556B}"/>
              </a:ext>
            </a:extLst>
          </p:cNvPr>
          <p:cNvSpPr txBox="1"/>
          <p:nvPr/>
        </p:nvSpPr>
        <p:spPr>
          <a:xfrm>
            <a:off x="452486" y="3784598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4. Comunicación.</a:t>
            </a:r>
          </a:p>
        </p:txBody>
      </p:sp>
      <p:pic>
        <p:nvPicPr>
          <p:cNvPr id="13314" name="Picture 2" descr="Visual Rules and Expectations (FREEBIE!) - Autism Classroom Resources">
            <a:extLst>
              <a:ext uri="{FF2B5EF4-FFF2-40B4-BE49-F238E27FC236}">
                <a16:creationId xmlns:a16="http://schemas.microsoft.com/office/drawing/2014/main" id="{8BC337A4-7B5A-AF58-B7B2-7EBC1B135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031" y="909398"/>
            <a:ext cx="2308939" cy="21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474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-1" y="162727"/>
            <a:ext cx="9136735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MOMENTO SOS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1C95C8E-7F49-4DEA-AA60-ED58081F2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901" y="1233234"/>
            <a:ext cx="8474466" cy="2446039"/>
          </a:xfrm>
          <a:prstGeom prst="rect">
            <a:avLst/>
          </a:prstGeom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F3328213-AD49-9A6F-4345-191B93273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310" y="2997984"/>
            <a:ext cx="1815838" cy="181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004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Nivel inicial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76CD7F6-C4CE-6C58-7FF0-F5E7F223A1FC}"/>
              </a:ext>
            </a:extLst>
          </p:cNvPr>
          <p:cNvSpPr txBox="1"/>
          <p:nvPr/>
        </p:nvSpPr>
        <p:spPr>
          <a:xfrm>
            <a:off x="452486" y="1172769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1. Elementos visuales.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DF123A8-53C5-E310-98E4-17AE000C447C}"/>
              </a:ext>
            </a:extLst>
          </p:cNvPr>
          <p:cNvSpPr txBox="1"/>
          <p:nvPr/>
        </p:nvSpPr>
        <p:spPr>
          <a:xfrm>
            <a:off x="452486" y="1991713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2. No caer en la infantilización.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3471FA-D9C4-72EC-B436-66C6A8C95BE1}"/>
              </a:ext>
            </a:extLst>
          </p:cNvPr>
          <p:cNvSpPr txBox="1"/>
          <p:nvPr/>
        </p:nvSpPr>
        <p:spPr>
          <a:xfrm>
            <a:off x="452486" y="2899212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3. Vocabulario y más vocabulario.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FC144A-5AD8-DF0D-8D6D-95BCED681304}"/>
              </a:ext>
            </a:extLst>
          </p:cNvPr>
          <p:cNvSpPr txBox="1"/>
          <p:nvPr/>
        </p:nvSpPr>
        <p:spPr>
          <a:xfrm>
            <a:off x="452486" y="3784598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4. Personalización.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B9AB19F-6004-6D34-C778-7CB1E37C4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60" y="2617411"/>
            <a:ext cx="2034422" cy="203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98D6ECB8-6D62-003E-8026-EED58B171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5" y="61313"/>
            <a:ext cx="966722" cy="9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87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Nivel intermedio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76CD7F6-C4CE-6C58-7FF0-F5E7F223A1FC}"/>
              </a:ext>
            </a:extLst>
          </p:cNvPr>
          <p:cNvSpPr txBox="1"/>
          <p:nvPr/>
        </p:nvSpPr>
        <p:spPr>
          <a:xfrm>
            <a:off x="452486" y="1172769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1. Creación de frases simples.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DF123A8-53C5-E310-98E4-17AE000C447C}"/>
              </a:ext>
            </a:extLst>
          </p:cNvPr>
          <p:cNvSpPr txBox="1"/>
          <p:nvPr/>
        </p:nvSpPr>
        <p:spPr>
          <a:xfrm>
            <a:off x="452486" y="1991713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2. Uso de acciones cotidianas.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3471FA-D9C4-72EC-B436-66C6A8C95BE1}"/>
              </a:ext>
            </a:extLst>
          </p:cNvPr>
          <p:cNvSpPr txBox="1"/>
          <p:nvPr/>
        </p:nvSpPr>
        <p:spPr>
          <a:xfrm>
            <a:off x="452486" y="2899212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3. Contenido curricular.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FC144A-5AD8-DF0D-8D6D-95BCED681304}"/>
              </a:ext>
            </a:extLst>
          </p:cNvPr>
          <p:cNvSpPr txBox="1"/>
          <p:nvPr/>
        </p:nvSpPr>
        <p:spPr>
          <a:xfrm>
            <a:off x="452486" y="3784598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4. Personalización.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F87A2A8-BEA0-E06D-F537-F574098B0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764" y="2386427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734D8594-357E-C093-A719-186D42653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5" y="61313"/>
            <a:ext cx="966722" cy="9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44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Nivel avanzado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76CD7F6-C4CE-6C58-7FF0-F5E7F223A1FC}"/>
              </a:ext>
            </a:extLst>
          </p:cNvPr>
          <p:cNvSpPr txBox="1"/>
          <p:nvPr/>
        </p:nvSpPr>
        <p:spPr>
          <a:xfrm>
            <a:off x="452486" y="1172769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1. Corregir con más atención.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DF123A8-53C5-E310-98E4-17AE000C447C}"/>
              </a:ext>
            </a:extLst>
          </p:cNvPr>
          <p:cNvSpPr txBox="1"/>
          <p:nvPr/>
        </p:nvSpPr>
        <p:spPr>
          <a:xfrm>
            <a:off x="452486" y="1991713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2. Vocabulario avanzado.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3471FA-D9C4-72EC-B436-66C6A8C95BE1}"/>
              </a:ext>
            </a:extLst>
          </p:cNvPr>
          <p:cNvSpPr txBox="1"/>
          <p:nvPr/>
        </p:nvSpPr>
        <p:spPr>
          <a:xfrm>
            <a:off x="452486" y="2899212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3. Palabras clave.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FC144A-5AD8-DF0D-8D6D-95BCED681304}"/>
              </a:ext>
            </a:extLst>
          </p:cNvPr>
          <p:cNvSpPr txBox="1"/>
          <p:nvPr/>
        </p:nvSpPr>
        <p:spPr>
          <a:xfrm>
            <a:off x="452486" y="3784598"/>
            <a:ext cx="7880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latin typeface="Century Gothic" panose="020B0502020202020204" pitchFamily="34" charset="0"/>
              </a:rPr>
              <a:t>4. Personalización.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97FC6E9-6802-E440-5B78-BB4BD7C63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863" y="1529956"/>
            <a:ext cx="3325894" cy="332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0FE62D3-12C3-5D24-5050-ADCE9D9C9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5" y="61313"/>
            <a:ext cx="966722" cy="9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00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ARASAAC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E462B4B-C815-5CF3-F88B-4B3AC2DDF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58" y="1110596"/>
            <a:ext cx="5762134" cy="314966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A2C4F7F-0E4E-61A3-7461-2E97DDA73E4E}"/>
              </a:ext>
            </a:extLst>
          </p:cNvPr>
          <p:cNvSpPr txBox="1"/>
          <p:nvPr/>
        </p:nvSpPr>
        <p:spPr>
          <a:xfrm>
            <a:off x="6212689" y="1387572"/>
            <a:ext cx="2681924" cy="2599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800" dirty="0">
                <a:latin typeface="KG All of Me" panose="02000000000000000000" pitchFamily="2" charset="77"/>
              </a:rPr>
              <a:t>Gratis.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800" dirty="0">
                <a:latin typeface="KG All of Me" panose="02000000000000000000" pitchFamily="2" charset="77"/>
              </a:rPr>
              <a:t>Visual.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800" dirty="0">
                <a:latin typeface="KG All of Me" panose="02000000000000000000" pitchFamily="2" charset="77"/>
              </a:rPr>
              <a:t>Recursos disponibles.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C33C7E-1050-32FD-2AA1-E89FD80C5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5" y="61313"/>
            <a:ext cx="966722" cy="9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D20ACF0-D77B-1973-EE95-BEE18B6329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5125" y="860841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77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10;p15">
            <a:extLst>
              <a:ext uri="{FF2B5EF4-FFF2-40B4-BE49-F238E27FC236}">
                <a16:creationId xmlns:a16="http://schemas.microsoft.com/office/drawing/2014/main" id="{C34CC66A-FCAE-C04E-B226-DD44EF8201C3}"/>
              </a:ext>
            </a:extLst>
          </p:cNvPr>
          <p:cNvSpPr txBox="1"/>
          <p:nvPr/>
        </p:nvSpPr>
        <p:spPr>
          <a:xfrm>
            <a:off x="0" y="800350"/>
            <a:ext cx="9136736" cy="4013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endParaRPr lang="en-GB" sz="2000" b="1" dirty="0">
              <a:solidFill>
                <a:schemeClr val="dk1"/>
              </a:solidFill>
              <a:latin typeface="Comfortaa"/>
              <a:cs typeface="Comfortaa"/>
              <a:sym typeface="Comfortaa"/>
            </a:endParaRPr>
          </a:p>
        </p:txBody>
      </p:sp>
      <p:sp>
        <p:nvSpPr>
          <p:cNvPr id="108" name="Google Shape;108;p15"/>
          <p:cNvSpPr txBox="1"/>
          <p:nvPr/>
        </p:nvSpPr>
        <p:spPr>
          <a:xfrm>
            <a:off x="0" y="4813859"/>
            <a:ext cx="9136800" cy="288639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/>
          </a:p>
        </p:txBody>
      </p:sp>
      <p:sp>
        <p:nvSpPr>
          <p:cNvPr id="110" name="Google Shape;110;p15"/>
          <p:cNvSpPr txBox="1"/>
          <p:nvPr/>
        </p:nvSpPr>
        <p:spPr>
          <a:xfrm>
            <a:off x="0" y="162727"/>
            <a:ext cx="9136736" cy="5967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FFF2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chemeClr val="dk1"/>
              </a:buClr>
              <a:buSzPts val="2800"/>
            </a:pPr>
            <a:r>
              <a:rPr lang="es-ES_tradnl" sz="2400" b="1" dirty="0">
                <a:solidFill>
                  <a:schemeClr val="dk1"/>
                </a:solidFill>
                <a:latin typeface="Comfortaa"/>
                <a:cs typeface="Comfortaa"/>
                <a:sym typeface="Comfortaa"/>
              </a:rPr>
              <a:t>FLAT ICON</a:t>
            </a:r>
          </a:p>
        </p:txBody>
      </p:sp>
      <p:pic>
        <p:nvPicPr>
          <p:cNvPr id="30" name="Picture 2" descr="Recursos y vídeos para profes - Kumubox.com">
            <a:extLst>
              <a:ext uri="{FF2B5EF4-FFF2-40B4-BE49-F238E27FC236}">
                <a16:creationId xmlns:a16="http://schemas.microsoft.com/office/drawing/2014/main" id="{1514D64A-46DC-3E40-82CB-1AB259960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01" y="4855281"/>
            <a:ext cx="892598" cy="205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A42E1E7-7567-8932-808E-ED9DF0F29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25" y="1066874"/>
            <a:ext cx="8555949" cy="208167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CFB71B3-5D77-4B5D-410A-1B6F41F694CD}"/>
              </a:ext>
            </a:extLst>
          </p:cNvPr>
          <p:cNvSpPr txBox="1"/>
          <p:nvPr/>
        </p:nvSpPr>
        <p:spPr>
          <a:xfrm>
            <a:off x="294025" y="3285701"/>
            <a:ext cx="3967889" cy="1307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800" dirty="0">
                <a:latin typeface="KG All of Me" panose="02000000000000000000" pitchFamily="2" charset="77"/>
              </a:rPr>
              <a:t>Gratis.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800" dirty="0">
                <a:latin typeface="KG All of Me" panose="02000000000000000000" pitchFamily="2" charset="77"/>
              </a:rPr>
              <a:t>Gran variedad.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9F6FF61-6685-C42C-D091-BE9611FF12E6}"/>
              </a:ext>
            </a:extLst>
          </p:cNvPr>
          <p:cNvSpPr txBox="1"/>
          <p:nvPr/>
        </p:nvSpPr>
        <p:spPr>
          <a:xfrm>
            <a:off x="4261914" y="3343126"/>
            <a:ext cx="3967889" cy="1307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800" dirty="0">
                <a:latin typeface="KG All of Me" panose="02000000000000000000" pitchFamily="2" charset="77"/>
              </a:rPr>
              <a:t>Muchos modelos.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ü"/>
            </a:pPr>
            <a:r>
              <a:rPr lang="es-ES" sz="2800" dirty="0">
                <a:latin typeface="KG All of Me" panose="02000000000000000000" pitchFamily="2" charset="77"/>
              </a:rPr>
              <a:t>APOYO EN PPT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C3C0E4A-E941-A3EF-0B7F-742A3E8D9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05" y="61313"/>
            <a:ext cx="966722" cy="96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72827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AD167CD2F2C64AB5A9CBECE6E49310" ma:contentTypeVersion="2" ma:contentTypeDescription="Create a new document." ma:contentTypeScope="" ma:versionID="ddc644a394ee4fc372744c8f7c163b2f">
  <xsd:schema xmlns:xsd="http://www.w3.org/2001/XMLSchema" xmlns:xs="http://www.w3.org/2001/XMLSchema" xmlns:p="http://schemas.microsoft.com/office/2006/metadata/properties" xmlns:ns2="da74e6f8-5baf-4695-b9cb-d298a4c98831" targetNamespace="http://schemas.microsoft.com/office/2006/metadata/properties" ma:root="true" ma:fieldsID="a7707d37c3acc5388026c4cb1402d30d" ns2:_="">
    <xsd:import namespace="da74e6f8-5baf-4695-b9cb-d298a4c9883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74e6f8-5baf-4695-b9cb-d298a4c988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5CF78B-939B-48A9-BB95-C02ECD1710A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B373D2-1832-407D-A4F6-C5702E7294A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B080E1E-D81D-48EE-9D39-4537298522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74e6f8-5baf-4695-b9cb-d298a4c988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4000</TotalTime>
  <Words>1036</Words>
  <Application>Microsoft Macintosh PowerPoint</Application>
  <PresentationFormat>Presentación en pantalla (16:9)</PresentationFormat>
  <Paragraphs>176</Paragraphs>
  <Slides>29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6" baseType="lpstr">
      <vt:lpstr>Arial</vt:lpstr>
      <vt:lpstr>Wingdings</vt:lpstr>
      <vt:lpstr>Comfortaa</vt:lpstr>
      <vt:lpstr>Century Gothic</vt:lpstr>
      <vt:lpstr>Comic Sans MS</vt:lpstr>
      <vt:lpstr>KG All of Me</vt:lpstr>
      <vt:lpstr>Simple Light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Rules</vt:lpstr>
      <vt:lpstr>La isla del tesoro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Laura Caldas</cp:lastModifiedBy>
  <cp:revision>118</cp:revision>
  <dcterms:modified xsi:type="dcterms:W3CDTF">2022-10-18T08:34:09Z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0x01010067AD167CD2F2C64AB5A9CBECE6E49310</vt:lpwstr>
  </property>
</Properties>
</file>