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5"/>
  </p:notesMasterIdLst>
  <p:sldIdLst>
    <p:sldId id="269" r:id="rId5"/>
    <p:sldId id="259" r:id="rId6"/>
    <p:sldId id="270" r:id="rId7"/>
    <p:sldId id="271" r:id="rId8"/>
    <p:sldId id="272" r:id="rId9"/>
    <p:sldId id="274" r:id="rId10"/>
    <p:sldId id="273" r:id="rId11"/>
    <p:sldId id="275" r:id="rId12"/>
    <p:sldId id="276" r:id="rId13"/>
    <p:sldId id="278" r:id="rId14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omfortaa" pitchFamily="2" charset="0"/>
      <p:regular r:id="rId20"/>
      <p:bold r:id="rId21"/>
    </p:embeddedFont>
    <p:embeddedFont>
      <p:font typeface="KG Red Hands" panose="02000505000000020004" pitchFamily="2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F0D9"/>
    <a:srgbClr val="7AC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067C2D-D75E-4D98-A933-B94DA71FCC14}">
  <a:tblStyle styleId="{6D067C2D-D75E-4D98-A933-B94DA71FCC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9"/>
  </p:normalViewPr>
  <p:slideViewPr>
    <p:cSldViewPr snapToGrid="0">
      <p:cViewPr varScale="1">
        <p:scale>
          <a:sx n="120" d="100"/>
          <a:sy n="120" d="100"/>
        </p:scale>
        <p:origin x="200" y="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8993a847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b8993a847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Explain what an anglicism is. Show examples related to music genres which is today’s topic.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5501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8993a847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b8993a847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Explain what an anglicism is. Show examples related to music genres which is today’s topic.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200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8993a847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b8993a847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Explain what an anglicism is. Show examples related to music genres which is today’s topic.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661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8993a847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b8993a847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Explain what an anglicism is. Show examples related to music genres which is today’s topic.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2627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8993a847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b8993a847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Explain what an anglicism is. Show examples related to music genres which is today’s topic.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1188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8993a847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b8993a847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Explain what an anglicism is. Show examples related to music genres which is today’s topic.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8894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8993a847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b8993a847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Explain what an anglicism is. Show examples related to music genres which is today’s topic.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20810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8993a847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b8993a847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Explain what an anglicism is. Show examples related to music genres which is today’s topic.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4341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8993a847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b8993a847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Explain what an anglicism is. Show examples related to music genres which is today’s topic.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909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0;p15">
            <a:extLst>
              <a:ext uri="{FF2B5EF4-FFF2-40B4-BE49-F238E27FC236}">
                <a16:creationId xmlns:a16="http://schemas.microsoft.com/office/drawing/2014/main" id="{67AB4497-4057-734B-84A6-3E96BDE25743}"/>
              </a:ext>
            </a:extLst>
          </p:cNvPr>
          <p:cNvSpPr txBox="1"/>
          <p:nvPr/>
        </p:nvSpPr>
        <p:spPr>
          <a:xfrm>
            <a:off x="7264" y="-87771"/>
            <a:ext cx="9136736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endParaRPr lang="en-GB" sz="2000" b="1" dirty="0">
              <a:solidFill>
                <a:schemeClr val="dk1"/>
              </a:solidFill>
              <a:latin typeface="Century Gothic" panose="020B0502020202020204" pitchFamily="34" charset="0"/>
              <a:cs typeface="Comfortaa"/>
              <a:sym typeface="Comfortaa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82D6E3-AD78-664D-977F-7289FFD543C5}"/>
              </a:ext>
            </a:extLst>
          </p:cNvPr>
          <p:cNvSpPr txBox="1"/>
          <p:nvPr/>
        </p:nvSpPr>
        <p:spPr>
          <a:xfrm>
            <a:off x="355635" y="201240"/>
            <a:ext cx="83322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n-GB" sz="4400" b="1" dirty="0" err="1">
                <a:solidFill>
                  <a:schemeClr val="dk1"/>
                </a:solidFill>
                <a:latin typeface="Comfortaa"/>
                <a:sym typeface="Comfortaa"/>
              </a:rPr>
              <a:t>Bienvenida</a:t>
            </a:r>
            <a:r>
              <a:rPr lang="en-GB" sz="4400" b="1" dirty="0">
                <a:solidFill>
                  <a:schemeClr val="dk1"/>
                </a:solidFill>
                <a:latin typeface="Comfortaa"/>
                <a:sym typeface="Comfortaa"/>
              </a:rPr>
              <a:t> de </a:t>
            </a:r>
            <a:r>
              <a:rPr lang="en-GB" sz="4400" b="1" dirty="0" err="1">
                <a:solidFill>
                  <a:schemeClr val="dk1"/>
                </a:solidFill>
                <a:latin typeface="Comfortaa"/>
                <a:sym typeface="Comfortaa"/>
              </a:rPr>
              <a:t>alumnado</a:t>
            </a:r>
            <a:r>
              <a:rPr lang="en-GB" sz="4400" b="1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en-GB" sz="4400" b="1" dirty="0" err="1">
                <a:solidFill>
                  <a:schemeClr val="dk1"/>
                </a:solidFill>
                <a:latin typeface="Comfortaa"/>
                <a:sym typeface="Comfortaa"/>
              </a:rPr>
              <a:t>inmigrante</a:t>
            </a:r>
            <a:r>
              <a:rPr lang="en-GB" sz="4400" b="1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en-GB" sz="4400" b="1" dirty="0" err="1">
                <a:solidFill>
                  <a:schemeClr val="dk1"/>
                </a:solidFill>
                <a:latin typeface="Comfortaa"/>
                <a:sym typeface="Comfortaa"/>
              </a:rPr>
              <a:t>en</a:t>
            </a:r>
            <a:r>
              <a:rPr lang="en-GB" sz="4400" b="1" dirty="0">
                <a:solidFill>
                  <a:schemeClr val="dk1"/>
                </a:solidFill>
                <a:latin typeface="Comfortaa"/>
                <a:sym typeface="Comfortaa"/>
              </a:rPr>
              <a:t> las aulas.</a:t>
            </a:r>
          </a:p>
        </p:txBody>
      </p:sp>
      <p:sp>
        <p:nvSpPr>
          <p:cNvPr id="7" name="Google Shape;108;p15">
            <a:extLst>
              <a:ext uri="{FF2B5EF4-FFF2-40B4-BE49-F238E27FC236}">
                <a16:creationId xmlns:a16="http://schemas.microsoft.com/office/drawing/2014/main" id="{BB641E8C-545B-8840-9477-E48CDD0E0CCF}"/>
              </a:ext>
            </a:extLst>
          </p:cNvPr>
          <p:cNvSpPr txBox="1"/>
          <p:nvPr/>
        </p:nvSpPr>
        <p:spPr>
          <a:xfrm>
            <a:off x="0" y="4813859"/>
            <a:ext cx="9136800" cy="288639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pic>
        <p:nvPicPr>
          <p:cNvPr id="8" name="Picture 2" descr="Recursos y vídeos para profes - Kumubox.com">
            <a:extLst>
              <a:ext uri="{FF2B5EF4-FFF2-40B4-BE49-F238E27FC236}">
                <a16:creationId xmlns:a16="http://schemas.microsoft.com/office/drawing/2014/main" id="{97D32001-5A81-9646-ADB7-70D4BA88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7" y="4855281"/>
            <a:ext cx="892598" cy="20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DA618B3-F085-3842-86A1-AB26B6E4F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4" t="47926"/>
          <a:stretch/>
        </p:blipFill>
        <p:spPr>
          <a:xfrm>
            <a:off x="7775552" y="4808411"/>
            <a:ext cx="912320" cy="49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39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10;p15">
            <a:extLst>
              <a:ext uri="{FF2B5EF4-FFF2-40B4-BE49-F238E27FC236}">
                <a16:creationId xmlns:a16="http://schemas.microsoft.com/office/drawing/2014/main" id="{C34CC66A-FCAE-C04E-B226-DD44EF8201C3}"/>
              </a:ext>
            </a:extLst>
          </p:cNvPr>
          <p:cNvSpPr txBox="1"/>
          <p:nvPr/>
        </p:nvSpPr>
        <p:spPr>
          <a:xfrm>
            <a:off x="0" y="800350"/>
            <a:ext cx="9136736" cy="40134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endParaRPr lang="en-GB" sz="2000" b="1" dirty="0">
              <a:solidFill>
                <a:schemeClr val="dk1"/>
              </a:solidFill>
              <a:latin typeface="Comfortaa"/>
              <a:cs typeface="Comfortaa"/>
              <a:sym typeface="Comfortaa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0" y="4813859"/>
            <a:ext cx="9136800" cy="288639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110" name="Google Shape;110;p15"/>
          <p:cNvSpPr txBox="1"/>
          <p:nvPr/>
        </p:nvSpPr>
        <p:spPr>
          <a:xfrm>
            <a:off x="0" y="162727"/>
            <a:ext cx="9136736" cy="596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s-ES_tradnl" sz="2400" b="1" dirty="0">
                <a:solidFill>
                  <a:schemeClr val="dk1"/>
                </a:solidFill>
                <a:latin typeface="Comfortaa"/>
                <a:cs typeface="Comfortaa"/>
                <a:sym typeface="Comfortaa"/>
              </a:rPr>
              <a:t>Primeros días.</a:t>
            </a:r>
          </a:p>
        </p:txBody>
      </p:sp>
      <p:pic>
        <p:nvPicPr>
          <p:cNvPr id="30" name="Picture 2" descr="Recursos y vídeos para profes - Kumubox.com">
            <a:extLst>
              <a:ext uri="{FF2B5EF4-FFF2-40B4-BE49-F238E27FC236}">
                <a16:creationId xmlns:a16="http://schemas.microsoft.com/office/drawing/2014/main" id="{1514D64A-46DC-3E40-82CB-1AB25996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01" y="4855281"/>
            <a:ext cx="892598" cy="20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FE89E4-EE2A-03F1-10D9-7E9FE173ED27}"/>
              </a:ext>
            </a:extLst>
          </p:cNvPr>
          <p:cNvSpPr txBox="1"/>
          <p:nvPr/>
        </p:nvSpPr>
        <p:spPr>
          <a:xfrm>
            <a:off x="623250" y="800313"/>
            <a:ext cx="7890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Century Gothic" panose="020B0502020202020204" pitchFamily="34" charset="0"/>
              </a:rPr>
              <a:t>¿Y que hago con esta </a:t>
            </a:r>
            <a:r>
              <a:rPr lang="es-ES" sz="4400" dirty="0" err="1">
                <a:latin typeface="Century Gothic" panose="020B0502020202020204" pitchFamily="34" charset="0"/>
              </a:rPr>
              <a:t>info</a:t>
            </a:r>
            <a:r>
              <a:rPr lang="es-ES" sz="4400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BD50F9-4D71-0BBC-294C-2D44802DB45A}"/>
              </a:ext>
            </a:extLst>
          </p:cNvPr>
          <p:cNvSpPr txBox="1"/>
          <p:nvPr/>
        </p:nvSpPr>
        <p:spPr>
          <a:xfrm>
            <a:off x="623250" y="1887150"/>
            <a:ext cx="7890236" cy="130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latin typeface="Century Gothic" panose="020B0502020202020204" pitchFamily="34" charset="0"/>
              </a:rPr>
              <a:t>Comparte con tus compañeros/as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latin typeface="Century Gothic" panose="020B0502020202020204" pitchFamily="34" charset="0"/>
              </a:rPr>
              <a:t>Elige el acompañamiento adecuado.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F748015-A23C-A4B9-0987-897470AFF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58" y="3334742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7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10;p15">
            <a:extLst>
              <a:ext uri="{FF2B5EF4-FFF2-40B4-BE49-F238E27FC236}">
                <a16:creationId xmlns:a16="http://schemas.microsoft.com/office/drawing/2014/main" id="{C34CC66A-FCAE-C04E-B226-DD44EF8201C3}"/>
              </a:ext>
            </a:extLst>
          </p:cNvPr>
          <p:cNvSpPr txBox="1"/>
          <p:nvPr/>
        </p:nvSpPr>
        <p:spPr>
          <a:xfrm>
            <a:off x="0" y="800350"/>
            <a:ext cx="9136736" cy="40134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endParaRPr lang="en-GB" sz="2000" b="1" dirty="0">
              <a:solidFill>
                <a:schemeClr val="dk1"/>
              </a:solidFill>
              <a:latin typeface="Comfortaa"/>
              <a:cs typeface="Comfortaa"/>
              <a:sym typeface="Comfortaa"/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329175" y="218514"/>
            <a:ext cx="8485800" cy="479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900">
                <a:latin typeface="Arial"/>
                <a:ea typeface="Arial"/>
                <a:cs typeface="Arial"/>
                <a:sym typeface="Arial"/>
              </a:rPr>
              <a:t>LECTURA Reading practice</a:t>
            </a:r>
          </a:p>
        </p:txBody>
      </p:sp>
      <p:sp>
        <p:nvSpPr>
          <p:cNvPr id="108" name="Google Shape;108;p15"/>
          <p:cNvSpPr txBox="1"/>
          <p:nvPr/>
        </p:nvSpPr>
        <p:spPr>
          <a:xfrm>
            <a:off x="0" y="4813859"/>
            <a:ext cx="9136800" cy="288639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110" name="Google Shape;110;p15"/>
          <p:cNvSpPr txBox="1"/>
          <p:nvPr/>
        </p:nvSpPr>
        <p:spPr>
          <a:xfrm>
            <a:off x="0" y="162727"/>
            <a:ext cx="7406544" cy="596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s-ES_tradnl" sz="2400" b="1">
                <a:solidFill>
                  <a:schemeClr val="dk1"/>
                </a:solidFill>
                <a:latin typeface="Comfortaa"/>
                <a:cs typeface="Comfortaa"/>
                <a:sym typeface="Comfortaa"/>
              </a:rPr>
              <a:t>Me presento</a:t>
            </a:r>
          </a:p>
        </p:txBody>
      </p:sp>
      <p:sp>
        <p:nvSpPr>
          <p:cNvPr id="111" name="Google Shape;111;p15"/>
          <p:cNvSpPr/>
          <p:nvPr/>
        </p:nvSpPr>
        <p:spPr>
          <a:xfrm>
            <a:off x="7352936" y="215777"/>
            <a:ext cx="1783800" cy="48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7604554" y="251444"/>
            <a:ext cx="1408431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spc="300" dirty="0">
                <a:latin typeface="KG Red Hands" panose="02000505000000020004" pitchFamily="2" charset="0"/>
              </a:rPr>
              <a:t>¡Hola!</a:t>
            </a:r>
            <a:endParaRPr lang="en-GB" sz="2000" i="0" u="none" strike="noStrike" cap="none" spc="300" dirty="0">
              <a:solidFill>
                <a:srgbClr val="000000"/>
              </a:solidFill>
              <a:latin typeface="KG Red Hands" panose="02000505000000020004" pitchFamily="2" charset="0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3"/>
          <a:srcRect/>
          <a:stretch/>
        </p:blipFill>
        <p:spPr>
          <a:xfrm>
            <a:off x="6887198" y="73488"/>
            <a:ext cx="766977" cy="7669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25083C9-A599-904B-86F6-6D61E463EE93}"/>
              </a:ext>
            </a:extLst>
          </p:cNvPr>
          <p:cNvSpPr/>
          <p:nvPr/>
        </p:nvSpPr>
        <p:spPr>
          <a:xfrm>
            <a:off x="515840" y="1119414"/>
            <a:ext cx="337945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en-GB" sz="2000" b="1" dirty="0">
                <a:solidFill>
                  <a:schemeClr val="dk1"/>
                </a:solidFill>
                <a:latin typeface="Comfortaa"/>
                <a:cs typeface="Comfortaa"/>
              </a:rPr>
              <a:t>Laura Caldas González.</a:t>
            </a:r>
          </a:p>
          <a:p>
            <a:pPr lvl="0">
              <a:buClr>
                <a:schemeClr val="dk1"/>
              </a:buClr>
              <a:buSzPts val="2800"/>
            </a:pPr>
            <a:endParaRPr lang="en-GB" sz="2000" b="1" dirty="0">
              <a:solidFill>
                <a:schemeClr val="dk1"/>
              </a:solidFill>
              <a:latin typeface="Comfortaa"/>
              <a:cs typeface="Comfortaa"/>
              <a:sym typeface="Comfortaa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000" b="1" dirty="0" err="1">
                <a:solidFill>
                  <a:schemeClr val="dk1"/>
                </a:solidFill>
                <a:latin typeface="Comfortaa"/>
                <a:cs typeface="Comfortaa"/>
                <a:sym typeface="Comfortaa"/>
              </a:rPr>
              <a:t>DoL</a:t>
            </a:r>
            <a:r>
              <a:rPr lang="en-GB" sz="2000" b="1" dirty="0">
                <a:solidFill>
                  <a:schemeClr val="dk1"/>
                </a:solidFill>
                <a:latin typeface="Comfortaa"/>
                <a:cs typeface="Comfortaa"/>
                <a:sym typeface="Comfortaa"/>
              </a:rPr>
              <a:t> MFL.</a:t>
            </a:r>
          </a:p>
          <a:p>
            <a:pPr lvl="0">
              <a:buClr>
                <a:schemeClr val="dk1"/>
              </a:buClr>
              <a:buSzPts val="2800"/>
            </a:pPr>
            <a:endParaRPr lang="en-GB" sz="2000" b="1" dirty="0">
              <a:solidFill>
                <a:schemeClr val="dk1"/>
              </a:solidFill>
              <a:latin typeface="Comfortaa"/>
              <a:cs typeface="Comfortaa"/>
              <a:sym typeface="Comfortaa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000" b="1" dirty="0">
                <a:solidFill>
                  <a:schemeClr val="dk1"/>
                </a:solidFill>
                <a:latin typeface="Comfortaa"/>
                <a:cs typeface="Comfortaa"/>
                <a:sym typeface="Comfortaa"/>
              </a:rPr>
              <a:t>EAL Coordinator.</a:t>
            </a:r>
          </a:p>
          <a:p>
            <a:pPr lvl="0">
              <a:buClr>
                <a:schemeClr val="dk1"/>
              </a:buClr>
              <a:buSzPts val="2800"/>
            </a:pPr>
            <a:endParaRPr lang="en-GB" sz="2000" b="1" dirty="0">
              <a:solidFill>
                <a:schemeClr val="dk1"/>
              </a:solidFill>
              <a:latin typeface="Comfortaa"/>
              <a:cs typeface="Comfortaa"/>
              <a:sym typeface="Comfortaa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000" b="1" dirty="0">
                <a:solidFill>
                  <a:schemeClr val="dk1"/>
                </a:solidFill>
                <a:latin typeface="Comfortaa"/>
                <a:cs typeface="Comfortaa"/>
                <a:sym typeface="Comfortaa"/>
              </a:rPr>
              <a:t>Warwickshire UK</a:t>
            </a:r>
          </a:p>
        </p:txBody>
      </p:sp>
      <p:pic>
        <p:nvPicPr>
          <p:cNvPr id="30" name="Picture 2" descr="Recursos y vídeos para profes - Kumubox.com">
            <a:extLst>
              <a:ext uri="{FF2B5EF4-FFF2-40B4-BE49-F238E27FC236}">
                <a16:creationId xmlns:a16="http://schemas.microsoft.com/office/drawing/2014/main" id="{1514D64A-46DC-3E40-82CB-1AB25996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01" y="4855281"/>
            <a:ext cx="892598" cy="20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A28A813-B7D7-E64B-8C3A-4F3A7EDE07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87" t="5915" r="4442" b="67910"/>
          <a:stretch/>
        </p:blipFill>
        <p:spPr>
          <a:xfrm>
            <a:off x="183792" y="3553376"/>
            <a:ext cx="1969122" cy="536626"/>
          </a:xfrm>
          <a:prstGeom prst="rect">
            <a:avLst/>
          </a:prstGeom>
        </p:spPr>
      </p:pic>
      <p:pic>
        <p:nvPicPr>
          <p:cNvPr id="20" name="Imagen 1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4CE2278-1493-E642-92AE-AD127F98DF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54" t="47926"/>
          <a:stretch/>
        </p:blipFill>
        <p:spPr>
          <a:xfrm>
            <a:off x="2152978" y="3527266"/>
            <a:ext cx="1969123" cy="1067609"/>
          </a:xfrm>
          <a:prstGeom prst="rect">
            <a:avLst/>
          </a:prstGeom>
        </p:spPr>
      </p:pic>
      <p:pic>
        <p:nvPicPr>
          <p:cNvPr id="5" name="Imagen 4" descr="Una persona sonriendo&#10;&#10;Descripción generada automáticamente">
            <a:extLst>
              <a:ext uri="{FF2B5EF4-FFF2-40B4-BE49-F238E27FC236}">
                <a16:creationId xmlns:a16="http://schemas.microsoft.com/office/drawing/2014/main" id="{6C55D5A6-3C7B-D445-A214-CE96CFAFF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098" y="792363"/>
            <a:ext cx="4021494" cy="40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6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10;p15">
            <a:extLst>
              <a:ext uri="{FF2B5EF4-FFF2-40B4-BE49-F238E27FC236}">
                <a16:creationId xmlns:a16="http://schemas.microsoft.com/office/drawing/2014/main" id="{C34CC66A-FCAE-C04E-B226-DD44EF8201C3}"/>
              </a:ext>
            </a:extLst>
          </p:cNvPr>
          <p:cNvSpPr txBox="1"/>
          <p:nvPr/>
        </p:nvSpPr>
        <p:spPr>
          <a:xfrm>
            <a:off x="0" y="800350"/>
            <a:ext cx="9136736" cy="40134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endParaRPr lang="en-GB" sz="2000" b="1" dirty="0">
              <a:solidFill>
                <a:schemeClr val="dk1"/>
              </a:solidFill>
              <a:latin typeface="Comfortaa"/>
              <a:cs typeface="Comfortaa"/>
              <a:sym typeface="Comfortaa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0" y="4813859"/>
            <a:ext cx="9136800" cy="288639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110" name="Google Shape;110;p15"/>
          <p:cNvSpPr txBox="1"/>
          <p:nvPr/>
        </p:nvSpPr>
        <p:spPr>
          <a:xfrm>
            <a:off x="0" y="162727"/>
            <a:ext cx="9136736" cy="596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s-ES_tradnl" sz="2400" b="1" dirty="0">
                <a:solidFill>
                  <a:schemeClr val="dk1"/>
                </a:solidFill>
                <a:latin typeface="Comfortaa"/>
                <a:cs typeface="Comfortaa"/>
                <a:sym typeface="Comfortaa"/>
              </a:rPr>
              <a:t>Primeros días.</a:t>
            </a:r>
          </a:p>
        </p:txBody>
      </p:sp>
      <p:pic>
        <p:nvPicPr>
          <p:cNvPr id="30" name="Picture 2" descr="Recursos y vídeos para profes - Kumubox.com">
            <a:extLst>
              <a:ext uri="{FF2B5EF4-FFF2-40B4-BE49-F238E27FC236}">
                <a16:creationId xmlns:a16="http://schemas.microsoft.com/office/drawing/2014/main" id="{1514D64A-46DC-3E40-82CB-1AB25996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01" y="4855281"/>
            <a:ext cx="892598" cy="20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FE89E4-EE2A-03F1-10D9-7E9FE173ED27}"/>
              </a:ext>
            </a:extLst>
          </p:cNvPr>
          <p:cNvSpPr txBox="1"/>
          <p:nvPr/>
        </p:nvSpPr>
        <p:spPr>
          <a:xfrm>
            <a:off x="603315" y="1084082"/>
            <a:ext cx="7890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Century Gothic" panose="020B0502020202020204" pitchFamily="34" charset="0"/>
              </a:rPr>
              <a:t>¿Qué hago yo aquí?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11DE9-610A-5297-6F82-8A9E7F5DB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289" y="2137255"/>
            <a:ext cx="2466288" cy="246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88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10;p15">
            <a:extLst>
              <a:ext uri="{FF2B5EF4-FFF2-40B4-BE49-F238E27FC236}">
                <a16:creationId xmlns:a16="http://schemas.microsoft.com/office/drawing/2014/main" id="{C34CC66A-FCAE-C04E-B226-DD44EF8201C3}"/>
              </a:ext>
            </a:extLst>
          </p:cNvPr>
          <p:cNvSpPr txBox="1"/>
          <p:nvPr/>
        </p:nvSpPr>
        <p:spPr>
          <a:xfrm>
            <a:off x="0" y="800350"/>
            <a:ext cx="9136736" cy="40134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endParaRPr lang="en-GB" sz="2000" b="1" dirty="0">
              <a:solidFill>
                <a:schemeClr val="dk1"/>
              </a:solidFill>
              <a:latin typeface="Comfortaa"/>
              <a:cs typeface="Comfortaa"/>
              <a:sym typeface="Comfortaa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0" y="4813859"/>
            <a:ext cx="9136800" cy="288639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110" name="Google Shape;110;p15"/>
          <p:cNvSpPr txBox="1"/>
          <p:nvPr/>
        </p:nvSpPr>
        <p:spPr>
          <a:xfrm>
            <a:off x="0" y="162727"/>
            <a:ext cx="9136736" cy="596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s-ES_tradnl" sz="2400" b="1" dirty="0">
                <a:solidFill>
                  <a:schemeClr val="dk1"/>
                </a:solidFill>
                <a:latin typeface="Comfortaa"/>
                <a:cs typeface="Comfortaa"/>
                <a:sym typeface="Comfortaa"/>
              </a:rPr>
              <a:t>Primeros días.</a:t>
            </a:r>
          </a:p>
        </p:txBody>
      </p:sp>
      <p:pic>
        <p:nvPicPr>
          <p:cNvPr id="30" name="Picture 2" descr="Recursos y vídeos para profes - Kumubox.com">
            <a:extLst>
              <a:ext uri="{FF2B5EF4-FFF2-40B4-BE49-F238E27FC236}">
                <a16:creationId xmlns:a16="http://schemas.microsoft.com/office/drawing/2014/main" id="{1514D64A-46DC-3E40-82CB-1AB25996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01" y="4855281"/>
            <a:ext cx="892598" cy="20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FE89E4-EE2A-03F1-10D9-7E9FE173ED27}"/>
              </a:ext>
            </a:extLst>
          </p:cNvPr>
          <p:cNvSpPr txBox="1"/>
          <p:nvPr/>
        </p:nvSpPr>
        <p:spPr>
          <a:xfrm>
            <a:off x="623250" y="800313"/>
            <a:ext cx="7890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Century Gothic" panose="020B0502020202020204" pitchFamily="34" charset="0"/>
              </a:rPr>
              <a:t>Plan de acción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BD50F9-4D71-0BBC-294C-2D44802DB45A}"/>
              </a:ext>
            </a:extLst>
          </p:cNvPr>
          <p:cNvSpPr txBox="1"/>
          <p:nvPr/>
        </p:nvSpPr>
        <p:spPr>
          <a:xfrm>
            <a:off x="623250" y="1887150"/>
            <a:ext cx="78902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s-ES" sz="2800" dirty="0">
                <a:latin typeface="Century Gothic" panose="020B0502020202020204" pitchFamily="34" charset="0"/>
              </a:rPr>
              <a:t>Bienvenida al colegio.</a:t>
            </a:r>
          </a:p>
          <a:p>
            <a:pPr marL="571500" indent="-571500">
              <a:buFont typeface="+mj-lt"/>
              <a:buAutoNum type="arabicPeriod"/>
            </a:pPr>
            <a:r>
              <a:rPr lang="es-ES" sz="2800" dirty="0">
                <a:latin typeface="Century Gothic" panose="020B0502020202020204" pitchFamily="34" charset="0"/>
              </a:rPr>
              <a:t>Recopilar información. (y compartir)</a:t>
            </a:r>
          </a:p>
          <a:p>
            <a:pPr marL="571500" indent="-571500">
              <a:buFont typeface="+mj-lt"/>
              <a:buAutoNum type="arabicPeriod"/>
            </a:pPr>
            <a:r>
              <a:rPr lang="es-ES" sz="2800" dirty="0">
                <a:latin typeface="Century Gothic" panose="020B0502020202020204" pitchFamily="34" charset="0"/>
              </a:rPr>
              <a:t>Integración.</a:t>
            </a:r>
          </a:p>
          <a:p>
            <a:pPr marL="571500" indent="-571500">
              <a:buFont typeface="+mj-lt"/>
              <a:buAutoNum type="arabicPeriod"/>
            </a:pPr>
            <a:r>
              <a:rPr lang="es-ES" sz="2800" dirty="0">
                <a:latin typeface="Century Gothic" panose="020B0502020202020204" pitchFamily="34" charset="0"/>
              </a:rPr>
              <a:t>Seguimiento</a:t>
            </a:r>
          </a:p>
          <a:p>
            <a:pPr marL="571500" indent="-571500">
              <a:buFont typeface="+mj-lt"/>
              <a:buAutoNum type="arabicPeriod"/>
            </a:pPr>
            <a:r>
              <a:rPr lang="es-ES" sz="2800" dirty="0">
                <a:latin typeface="Century Gothic" panose="020B0502020202020204" pitchFamily="34" charset="0"/>
              </a:rPr>
              <a:t>Evaluación.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E0094D7-71B2-6404-3DFA-F1C214A3E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067" y="2888078"/>
            <a:ext cx="1966667" cy="19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35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10;p15">
            <a:extLst>
              <a:ext uri="{FF2B5EF4-FFF2-40B4-BE49-F238E27FC236}">
                <a16:creationId xmlns:a16="http://schemas.microsoft.com/office/drawing/2014/main" id="{C34CC66A-FCAE-C04E-B226-DD44EF8201C3}"/>
              </a:ext>
            </a:extLst>
          </p:cNvPr>
          <p:cNvSpPr txBox="1"/>
          <p:nvPr/>
        </p:nvSpPr>
        <p:spPr>
          <a:xfrm>
            <a:off x="0" y="800350"/>
            <a:ext cx="9136736" cy="40134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endParaRPr lang="en-GB" sz="2000" b="1" dirty="0">
              <a:solidFill>
                <a:schemeClr val="dk1"/>
              </a:solidFill>
              <a:latin typeface="Comfortaa"/>
              <a:cs typeface="Comfortaa"/>
              <a:sym typeface="Comfortaa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0" y="4813859"/>
            <a:ext cx="9136800" cy="288639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110" name="Google Shape;110;p15"/>
          <p:cNvSpPr txBox="1"/>
          <p:nvPr/>
        </p:nvSpPr>
        <p:spPr>
          <a:xfrm>
            <a:off x="0" y="162727"/>
            <a:ext cx="9136736" cy="596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s-ES_tradnl" sz="2400" b="1" dirty="0">
                <a:solidFill>
                  <a:schemeClr val="dk1"/>
                </a:solidFill>
                <a:latin typeface="Comfortaa"/>
                <a:cs typeface="Comfortaa"/>
                <a:sym typeface="Comfortaa"/>
              </a:rPr>
              <a:t>Primeros días.</a:t>
            </a:r>
          </a:p>
        </p:txBody>
      </p:sp>
      <p:pic>
        <p:nvPicPr>
          <p:cNvPr id="30" name="Picture 2" descr="Recursos y vídeos para profes - Kumubox.com">
            <a:extLst>
              <a:ext uri="{FF2B5EF4-FFF2-40B4-BE49-F238E27FC236}">
                <a16:creationId xmlns:a16="http://schemas.microsoft.com/office/drawing/2014/main" id="{1514D64A-46DC-3E40-82CB-1AB25996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01" y="4855281"/>
            <a:ext cx="892598" cy="20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FE89E4-EE2A-03F1-10D9-7E9FE173ED27}"/>
              </a:ext>
            </a:extLst>
          </p:cNvPr>
          <p:cNvSpPr txBox="1"/>
          <p:nvPr/>
        </p:nvSpPr>
        <p:spPr>
          <a:xfrm>
            <a:off x="623250" y="800313"/>
            <a:ext cx="7890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Century Gothic" panose="020B0502020202020204" pitchFamily="34" charset="0"/>
              </a:rPr>
              <a:t>Plan de acción</a:t>
            </a:r>
          </a:p>
        </p:txBody>
      </p:sp>
      <p:pic>
        <p:nvPicPr>
          <p:cNvPr id="2050" name="Picture 2" descr="Diagrama&#10;&#10;Descripción generada automáticamente">
            <a:extLst>
              <a:ext uri="{FF2B5EF4-FFF2-40B4-BE49-F238E27FC236}">
                <a16:creationId xmlns:a16="http://schemas.microsoft.com/office/drawing/2014/main" id="{7039200A-6E96-BE0D-0CDF-3C7BD7740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33" b="18839"/>
          <a:stretch/>
        </p:blipFill>
        <p:spPr bwMode="auto">
          <a:xfrm>
            <a:off x="1397458" y="800313"/>
            <a:ext cx="5864579" cy="32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81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10;p15">
            <a:extLst>
              <a:ext uri="{FF2B5EF4-FFF2-40B4-BE49-F238E27FC236}">
                <a16:creationId xmlns:a16="http://schemas.microsoft.com/office/drawing/2014/main" id="{C34CC66A-FCAE-C04E-B226-DD44EF8201C3}"/>
              </a:ext>
            </a:extLst>
          </p:cNvPr>
          <p:cNvSpPr txBox="1"/>
          <p:nvPr/>
        </p:nvSpPr>
        <p:spPr>
          <a:xfrm>
            <a:off x="0" y="800350"/>
            <a:ext cx="9136736" cy="40134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endParaRPr lang="en-GB" sz="2000" b="1" dirty="0">
              <a:solidFill>
                <a:schemeClr val="dk1"/>
              </a:solidFill>
              <a:latin typeface="Comfortaa"/>
              <a:cs typeface="Comfortaa"/>
              <a:sym typeface="Comfortaa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0" y="4813859"/>
            <a:ext cx="9136800" cy="288639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110" name="Google Shape;110;p15"/>
          <p:cNvSpPr txBox="1"/>
          <p:nvPr/>
        </p:nvSpPr>
        <p:spPr>
          <a:xfrm>
            <a:off x="0" y="162727"/>
            <a:ext cx="9136736" cy="596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s-ES_tradnl" sz="2400" b="1" dirty="0">
                <a:solidFill>
                  <a:schemeClr val="dk1"/>
                </a:solidFill>
                <a:latin typeface="Comfortaa"/>
                <a:cs typeface="Comfortaa"/>
                <a:sym typeface="Comfortaa"/>
              </a:rPr>
              <a:t>Primeros días.</a:t>
            </a:r>
          </a:p>
        </p:txBody>
      </p:sp>
      <p:pic>
        <p:nvPicPr>
          <p:cNvPr id="30" name="Picture 2" descr="Recursos y vídeos para profes - Kumubox.com">
            <a:extLst>
              <a:ext uri="{FF2B5EF4-FFF2-40B4-BE49-F238E27FC236}">
                <a16:creationId xmlns:a16="http://schemas.microsoft.com/office/drawing/2014/main" id="{1514D64A-46DC-3E40-82CB-1AB25996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01" y="4855281"/>
            <a:ext cx="892598" cy="20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FE89E4-EE2A-03F1-10D9-7E9FE173ED27}"/>
              </a:ext>
            </a:extLst>
          </p:cNvPr>
          <p:cNvSpPr txBox="1"/>
          <p:nvPr/>
        </p:nvSpPr>
        <p:spPr>
          <a:xfrm>
            <a:off x="623250" y="800313"/>
            <a:ext cx="7890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Century Gothic" panose="020B0502020202020204" pitchFamily="34" charset="0"/>
              </a:rPr>
              <a:t>CONTEXTO SIEMPRE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BD50F9-4D71-0BBC-294C-2D44802DB45A}"/>
              </a:ext>
            </a:extLst>
          </p:cNvPr>
          <p:cNvSpPr txBox="1"/>
          <p:nvPr/>
        </p:nvSpPr>
        <p:spPr>
          <a:xfrm>
            <a:off x="623250" y="1887150"/>
            <a:ext cx="7890236" cy="1949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latin typeface="Century Gothic" panose="020B0502020202020204" pitchFamily="34" charset="0"/>
              </a:rPr>
              <a:t>¿De dónde vienen?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latin typeface="Century Gothic" panose="020B0502020202020204" pitchFamily="34" charset="0"/>
              </a:rPr>
              <a:t>¿Experiencias anteriores?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latin typeface="Century Gothic" panose="020B0502020202020204" pitchFamily="34" charset="0"/>
              </a:rPr>
              <a:t>¿Conocen el país?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2489D11-F53C-2103-52BF-5C5D368F6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78" y="2092991"/>
            <a:ext cx="2060935" cy="206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10;p15">
            <a:extLst>
              <a:ext uri="{FF2B5EF4-FFF2-40B4-BE49-F238E27FC236}">
                <a16:creationId xmlns:a16="http://schemas.microsoft.com/office/drawing/2014/main" id="{C34CC66A-FCAE-C04E-B226-DD44EF8201C3}"/>
              </a:ext>
            </a:extLst>
          </p:cNvPr>
          <p:cNvSpPr txBox="1"/>
          <p:nvPr/>
        </p:nvSpPr>
        <p:spPr>
          <a:xfrm>
            <a:off x="0" y="800350"/>
            <a:ext cx="9136736" cy="40134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endParaRPr lang="en-GB" sz="2000" b="1" dirty="0">
              <a:solidFill>
                <a:schemeClr val="dk1"/>
              </a:solidFill>
              <a:latin typeface="Comfortaa"/>
              <a:cs typeface="Comfortaa"/>
              <a:sym typeface="Comfortaa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0" y="4813859"/>
            <a:ext cx="9136800" cy="288639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110" name="Google Shape;110;p15"/>
          <p:cNvSpPr txBox="1"/>
          <p:nvPr/>
        </p:nvSpPr>
        <p:spPr>
          <a:xfrm>
            <a:off x="0" y="162727"/>
            <a:ext cx="9136736" cy="596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s-ES_tradnl" sz="2400" b="1" dirty="0">
                <a:solidFill>
                  <a:schemeClr val="dk1"/>
                </a:solidFill>
                <a:latin typeface="Comfortaa"/>
                <a:cs typeface="Comfortaa"/>
                <a:sym typeface="Comfortaa"/>
              </a:rPr>
              <a:t>Primeros días.</a:t>
            </a:r>
          </a:p>
        </p:txBody>
      </p:sp>
      <p:pic>
        <p:nvPicPr>
          <p:cNvPr id="30" name="Picture 2" descr="Recursos y vídeos para profes - Kumubox.com">
            <a:extLst>
              <a:ext uri="{FF2B5EF4-FFF2-40B4-BE49-F238E27FC236}">
                <a16:creationId xmlns:a16="http://schemas.microsoft.com/office/drawing/2014/main" id="{1514D64A-46DC-3E40-82CB-1AB25996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01" y="4855281"/>
            <a:ext cx="892598" cy="20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FE89E4-EE2A-03F1-10D9-7E9FE173ED27}"/>
              </a:ext>
            </a:extLst>
          </p:cNvPr>
          <p:cNvSpPr txBox="1"/>
          <p:nvPr/>
        </p:nvSpPr>
        <p:spPr>
          <a:xfrm>
            <a:off x="623250" y="800313"/>
            <a:ext cx="7890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Century Gothic" panose="020B0502020202020204" pitchFamily="34" charset="0"/>
              </a:rPr>
              <a:t>Bienvenida al colegio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BD50F9-4D71-0BBC-294C-2D44802DB45A}"/>
              </a:ext>
            </a:extLst>
          </p:cNvPr>
          <p:cNvSpPr txBox="1"/>
          <p:nvPr/>
        </p:nvSpPr>
        <p:spPr>
          <a:xfrm>
            <a:off x="623250" y="1887150"/>
            <a:ext cx="7890236" cy="1949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err="1">
                <a:latin typeface="Century Gothic" panose="020B0502020202020204" pitchFamily="34" charset="0"/>
              </a:rPr>
              <a:t>Buddy</a:t>
            </a:r>
            <a:r>
              <a:rPr lang="es-ES" sz="2800" dirty="0">
                <a:latin typeface="Century Gothic" panose="020B0502020202020204" pitchFamily="34" charset="0"/>
              </a:rPr>
              <a:t> </a:t>
            </a:r>
            <a:r>
              <a:rPr lang="es-ES" sz="2800" dirty="0" err="1">
                <a:latin typeface="Century Gothic" panose="020B0502020202020204" pitchFamily="34" charset="0"/>
              </a:rPr>
              <a:t>system</a:t>
            </a:r>
            <a:r>
              <a:rPr lang="es-ES" sz="2800" dirty="0">
                <a:latin typeface="Century Gothic" panose="020B0502020202020204" pitchFamily="34" charset="0"/>
              </a:rPr>
              <a:t>. “amiguito”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latin typeface="Century Gothic" panose="020B0502020202020204" pitchFamily="34" charset="0"/>
              </a:rPr>
              <a:t>Rutinas y expectativas.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latin typeface="Century Gothic" panose="020B0502020202020204" pitchFamily="34" charset="0"/>
              </a:rPr>
              <a:t>Persona de apoyo.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4552AD9-EE47-E86C-3139-7899E2D73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16" y="2476778"/>
            <a:ext cx="2503995" cy="250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63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10;p15">
            <a:extLst>
              <a:ext uri="{FF2B5EF4-FFF2-40B4-BE49-F238E27FC236}">
                <a16:creationId xmlns:a16="http://schemas.microsoft.com/office/drawing/2014/main" id="{C34CC66A-FCAE-C04E-B226-DD44EF8201C3}"/>
              </a:ext>
            </a:extLst>
          </p:cNvPr>
          <p:cNvSpPr txBox="1"/>
          <p:nvPr/>
        </p:nvSpPr>
        <p:spPr>
          <a:xfrm>
            <a:off x="0" y="800350"/>
            <a:ext cx="9136736" cy="40134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endParaRPr lang="en-GB" sz="2000" b="1" dirty="0">
              <a:solidFill>
                <a:schemeClr val="dk1"/>
              </a:solidFill>
              <a:latin typeface="Comfortaa"/>
              <a:cs typeface="Comfortaa"/>
              <a:sym typeface="Comfortaa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0" y="4813859"/>
            <a:ext cx="9136800" cy="288639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110" name="Google Shape;110;p15"/>
          <p:cNvSpPr txBox="1"/>
          <p:nvPr/>
        </p:nvSpPr>
        <p:spPr>
          <a:xfrm>
            <a:off x="0" y="162727"/>
            <a:ext cx="9136736" cy="596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s-ES_tradnl" sz="2400" b="1" dirty="0">
                <a:solidFill>
                  <a:schemeClr val="dk1"/>
                </a:solidFill>
                <a:latin typeface="Comfortaa"/>
                <a:cs typeface="Comfortaa"/>
                <a:sym typeface="Comfortaa"/>
              </a:rPr>
              <a:t>Primeros días.</a:t>
            </a:r>
          </a:p>
        </p:txBody>
      </p:sp>
      <p:pic>
        <p:nvPicPr>
          <p:cNvPr id="30" name="Picture 2" descr="Recursos y vídeos para profes - Kumubox.com">
            <a:extLst>
              <a:ext uri="{FF2B5EF4-FFF2-40B4-BE49-F238E27FC236}">
                <a16:creationId xmlns:a16="http://schemas.microsoft.com/office/drawing/2014/main" id="{1514D64A-46DC-3E40-82CB-1AB25996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01" y="4855281"/>
            <a:ext cx="892598" cy="20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FE89E4-EE2A-03F1-10D9-7E9FE173ED27}"/>
              </a:ext>
            </a:extLst>
          </p:cNvPr>
          <p:cNvSpPr txBox="1"/>
          <p:nvPr/>
        </p:nvSpPr>
        <p:spPr>
          <a:xfrm>
            <a:off x="482389" y="1509921"/>
            <a:ext cx="81719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Century Gothic" panose="020B0502020202020204" pitchFamily="34" charset="0"/>
              </a:rPr>
              <a:t>Un gran conocimiento conlleva una gran responsabilidad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8FC9710-C584-EB35-0F7A-4A030A19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48" y="2690164"/>
            <a:ext cx="2123658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37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10;p15">
            <a:extLst>
              <a:ext uri="{FF2B5EF4-FFF2-40B4-BE49-F238E27FC236}">
                <a16:creationId xmlns:a16="http://schemas.microsoft.com/office/drawing/2014/main" id="{C34CC66A-FCAE-C04E-B226-DD44EF8201C3}"/>
              </a:ext>
            </a:extLst>
          </p:cNvPr>
          <p:cNvSpPr txBox="1"/>
          <p:nvPr/>
        </p:nvSpPr>
        <p:spPr>
          <a:xfrm>
            <a:off x="0" y="800350"/>
            <a:ext cx="9136736" cy="40134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endParaRPr lang="en-GB" sz="2000" b="1" dirty="0">
              <a:solidFill>
                <a:schemeClr val="dk1"/>
              </a:solidFill>
              <a:latin typeface="Comfortaa"/>
              <a:cs typeface="Comfortaa"/>
              <a:sym typeface="Comfortaa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0" y="4813859"/>
            <a:ext cx="9136800" cy="288639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110" name="Google Shape;110;p15"/>
          <p:cNvSpPr txBox="1"/>
          <p:nvPr/>
        </p:nvSpPr>
        <p:spPr>
          <a:xfrm>
            <a:off x="0" y="162727"/>
            <a:ext cx="9136736" cy="596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s-ES_tradnl" sz="2400" b="1" dirty="0">
                <a:solidFill>
                  <a:schemeClr val="dk1"/>
                </a:solidFill>
                <a:latin typeface="Comfortaa"/>
                <a:cs typeface="Comfortaa"/>
                <a:sym typeface="Comfortaa"/>
              </a:rPr>
              <a:t>Primeros días.</a:t>
            </a:r>
          </a:p>
        </p:txBody>
      </p:sp>
      <p:pic>
        <p:nvPicPr>
          <p:cNvPr id="30" name="Picture 2" descr="Recursos y vídeos para profes - Kumubox.com">
            <a:extLst>
              <a:ext uri="{FF2B5EF4-FFF2-40B4-BE49-F238E27FC236}">
                <a16:creationId xmlns:a16="http://schemas.microsoft.com/office/drawing/2014/main" id="{1514D64A-46DC-3E40-82CB-1AB25996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01" y="4855281"/>
            <a:ext cx="892598" cy="20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FE89E4-EE2A-03F1-10D9-7E9FE173ED27}"/>
              </a:ext>
            </a:extLst>
          </p:cNvPr>
          <p:cNvSpPr txBox="1"/>
          <p:nvPr/>
        </p:nvSpPr>
        <p:spPr>
          <a:xfrm>
            <a:off x="5326143" y="800313"/>
            <a:ext cx="3328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Century Gothic" panose="020B0502020202020204" pitchFamily="34" charset="0"/>
              </a:rPr>
              <a:t>Entrevistas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5A8656-8DDD-EA3C-F497-3B6DB70A8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53622">
            <a:off x="481152" y="1293822"/>
            <a:ext cx="4958115" cy="345096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4106DB0-4619-F58A-312D-50480B6D951E}"/>
              </a:ext>
            </a:extLst>
          </p:cNvPr>
          <p:cNvSpPr/>
          <p:nvPr/>
        </p:nvSpPr>
        <p:spPr>
          <a:xfrm>
            <a:off x="5140045" y="3742440"/>
            <a:ext cx="612742" cy="433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522153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AD167CD2F2C64AB5A9CBECE6E49310" ma:contentTypeVersion="2" ma:contentTypeDescription="Create a new document." ma:contentTypeScope="" ma:versionID="ddc644a394ee4fc372744c8f7c163b2f">
  <xsd:schema xmlns:xsd="http://www.w3.org/2001/XMLSchema" xmlns:xs="http://www.w3.org/2001/XMLSchema" xmlns:p="http://schemas.microsoft.com/office/2006/metadata/properties" xmlns:ns2="da74e6f8-5baf-4695-b9cb-d298a4c98831" targetNamespace="http://schemas.microsoft.com/office/2006/metadata/properties" ma:root="true" ma:fieldsID="a7707d37c3acc5388026c4cb1402d30d" ns2:_="">
    <xsd:import namespace="da74e6f8-5baf-4695-b9cb-d298a4c988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4e6f8-5baf-4695-b9cb-d298a4c988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B373D2-1832-407D-A4F6-C5702E7294A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B080E1E-D81D-48EE-9D39-453729852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74e6f8-5baf-4695-b9cb-d298a4c988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5CF78B-939B-48A9-BB95-C02ECD1710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2874</TotalTime>
  <Words>293</Words>
  <Application>Microsoft Macintosh PowerPoint</Application>
  <PresentationFormat>Presentación en pantalla (16:9)</PresentationFormat>
  <Paragraphs>49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KG Red Hands</vt:lpstr>
      <vt:lpstr>Comfortaa</vt:lpstr>
      <vt:lpstr>Century Gothic</vt:lpstr>
      <vt:lpstr>Simple Light</vt:lpstr>
      <vt:lpstr>Presentación de PowerPoint</vt:lpstr>
      <vt:lpstr>LECTURA Reading practice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Laura Caldas</cp:lastModifiedBy>
  <cp:revision>103</cp:revision>
  <dcterms:modified xsi:type="dcterms:W3CDTF">2022-10-18T08:35:11Z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0x01010067AD167CD2F2C64AB5A9CBECE6E49310</vt:lpwstr>
  </property>
</Properties>
</file>