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9" r:id="rId1"/>
  </p:sldMasterIdLst>
  <p:notesMasterIdLst>
    <p:notesMasterId r:id="rId7"/>
  </p:notesMasterIdLst>
  <p:sldIdLst>
    <p:sldId id="256" r:id="rId2"/>
    <p:sldId id="257" r:id="rId3"/>
    <p:sldId id="349" r:id="rId4"/>
    <p:sldId id="350" r:id="rId5"/>
    <p:sldId id="306" r:id="rId6"/>
  </p:sldIdLst>
  <p:sldSz cx="9144000" cy="5143500" type="screen16x9"/>
  <p:notesSz cx="6858000" cy="9144000"/>
  <p:embeddedFontLst>
    <p:embeddedFont>
      <p:font typeface="Hammersmith One" panose="020B0604020202020204" charset="0"/>
      <p:regular r:id="rId8"/>
    </p:embeddedFont>
    <p:embeddedFont>
      <p:font typeface="Nunito" pitchFamily="2" charset="0"/>
      <p:regular r:id="rId9"/>
      <p:bold r:id="rId10"/>
      <p:italic r:id="rId11"/>
      <p:boldItalic r:id="rId12"/>
    </p:embeddedFont>
    <p:embeddedFont>
      <p:font typeface="Roboto Condensed Light" panose="02000000000000000000" pitchFamily="2" charset="0"/>
      <p:regular r:id="rId13"/>
      <p: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1FF2273-AE12-4648-BCDC-CEBC1FD8033D}">
  <a:tblStyle styleId="{41FF2273-AE12-4648-BCDC-CEBC1FD803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CD21459-8AF4-4A10-921D-B1117690878A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E7E7"/>
          </a:solidFill>
        </a:fill>
      </a:tcStyle>
    </a:wholeTbl>
    <a:band1H>
      <a:tcTxStyle/>
      <a:tcStyle>
        <a:tcBdr/>
        <a:fill>
          <a:solidFill>
            <a:srgbClr val="E8CC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CC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45B22F4-65CA-4F4E-9176-579527D580A6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3"/>
          </a:solidFill>
        </a:fill>
      </a:tcStyle>
    </a:wholeTbl>
    <a:band1H>
      <a:tcTxStyle/>
      <a:tcStyle>
        <a:tcBdr/>
        <a:fill>
          <a:solidFill>
            <a:srgbClr val="CBD7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7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7E518CB-6BE2-4C47-9403-684512B5BB3B}" styleName="Table_3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8"/>
          </a:solidFill>
        </a:fill>
      </a:tcStyle>
    </a:wholeTbl>
    <a:band1H>
      <a:tcTxStyle/>
      <a:tcStyle>
        <a:tcBdr/>
        <a:fill>
          <a:solidFill>
            <a:srgbClr val="CECBC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BC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C5A6941-86D0-4CF6-9FA8-7BE7F1FC0B2E}" styleName="Table_4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ED"/>
          </a:solidFill>
        </a:fill>
      </a:tcStyle>
    </a:wholeTbl>
    <a:band1H>
      <a:tcTxStyle/>
      <a:tcStyle>
        <a:tcBdr/>
        <a:fill>
          <a:solidFill>
            <a:srgbClr val="CADF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F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DE713E9-4DCB-4764-A76D-673F0E20EFB4}" styleName="Table_5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FE6"/>
          </a:solidFill>
        </a:fill>
      </a:tcStyle>
    </a:wholeTbl>
    <a:band1H>
      <a:tcTxStyle/>
      <a:tcStyle>
        <a:tcBdr/>
        <a:fill>
          <a:solidFill>
            <a:srgbClr val="FAD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D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8" name="Google Shape;13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gc6a01074ef_0_179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4" name="Google Shape;1324;gc6a01074ef_0_179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gc6a01074ef_0_179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4" name="Google Shape;1324;gc6a01074ef_0_179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2284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gc6a01074ef_0_179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4" name="Google Shape;1324;gc6a01074ef_0_179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3728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3" name="Google Shape;2323;gc6a01074ef_0_203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4" name="Google Shape;2324;gc6a01074ef_0_203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 flipH="1">
            <a:off x="-1411582" y="-1157400"/>
            <a:ext cx="4436782" cy="3714342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062825" y="3370500"/>
            <a:ext cx="775608" cy="1012954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605425" y="342175"/>
            <a:ext cx="2052600" cy="205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6412578" y="-640069"/>
            <a:ext cx="1962482" cy="1953284"/>
            <a:chOff x="386328" y="2672681"/>
            <a:chExt cx="1962482" cy="1953284"/>
          </a:xfrm>
        </p:grpSpPr>
        <p:sp>
          <p:nvSpPr>
            <p:cNvPr id="13" name="Google Shape;13;p2"/>
            <p:cNvSpPr/>
            <p:nvPr/>
          </p:nvSpPr>
          <p:spPr>
            <a:xfrm>
              <a:off x="602590" y="3031586"/>
              <a:ext cx="2321" cy="2364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86328" y="2672681"/>
              <a:ext cx="1962482" cy="1953284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95817" y="2846396"/>
              <a:ext cx="10401" cy="808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06269" y="2679600"/>
              <a:ext cx="308321" cy="260014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4642" y="2672681"/>
              <a:ext cx="309481" cy="266933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4131" y="2785411"/>
              <a:ext cx="117372" cy="69065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874810" y="2808447"/>
              <a:ext cx="6962" cy="131167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51868" y="3289279"/>
              <a:ext cx="2364" cy="4642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16292" y="3153513"/>
              <a:ext cx="88620" cy="55269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4963" y="2940732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13335" y="2940732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522825" y="2940732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931197" y="2975243"/>
              <a:ext cx="308321" cy="317518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89766" y="3559565"/>
              <a:ext cx="8080" cy="10401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97897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06269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14642" y="3303075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724131" y="3301915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132503" y="3301915"/>
              <a:ext cx="207109" cy="353189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5525" y="3644703"/>
              <a:ext cx="209386" cy="35202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04963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113335" y="3644703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522825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931197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39569" y="3728681"/>
              <a:ext cx="6919" cy="10401"/>
            </a:xfrm>
            <a:custGeom>
              <a:avLst/>
              <a:gdLst/>
              <a:ahLst/>
              <a:cxnLst/>
              <a:rect l="l" t="t" r="r" b="b"/>
              <a:pathLst>
                <a:path w="161" h="242" extrusionOk="0">
                  <a:moveTo>
                    <a:pt x="81" y="1"/>
                  </a:moveTo>
                  <a:lnTo>
                    <a:pt x="0" y="161"/>
                  </a:lnTo>
                  <a:lnTo>
                    <a:pt x="134" y="241"/>
                  </a:lnTo>
                  <a:cubicBezTo>
                    <a:pt x="134" y="161"/>
                    <a:pt x="134" y="108"/>
                    <a:pt x="161" y="27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97897" y="4010528"/>
              <a:ext cx="308321" cy="314080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906269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314642" y="4010528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724131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132503" y="4095623"/>
              <a:ext cx="84021" cy="52948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90153" y="4437294"/>
              <a:ext cx="123131" cy="73663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5642" y="4352156"/>
              <a:ext cx="6962" cy="139247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113335" y="4352156"/>
              <a:ext cx="309481" cy="273810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22825" y="4352156"/>
              <a:ext cx="308321" cy="26577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31197" y="4437294"/>
              <a:ext cx="13839" cy="10401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2"/>
          <p:cNvSpPr/>
          <p:nvPr/>
        </p:nvSpPr>
        <p:spPr>
          <a:xfrm>
            <a:off x="-125" y="4599425"/>
            <a:ext cx="9144321" cy="595550"/>
          </a:xfrm>
          <a:custGeom>
            <a:avLst/>
            <a:gdLst/>
            <a:ahLst/>
            <a:cxnLst/>
            <a:rect l="l" t="t" r="r" b="b"/>
            <a:pathLst>
              <a:path w="287196" h="23822" extrusionOk="0">
                <a:moveTo>
                  <a:pt x="1" y="0"/>
                </a:moveTo>
                <a:lnTo>
                  <a:pt x="1" y="23822"/>
                </a:lnTo>
                <a:lnTo>
                  <a:pt x="287196" y="23822"/>
                </a:lnTo>
                <a:lnTo>
                  <a:pt x="287196" y="0"/>
                </a:ln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500" b="1">
                <a:solidFill>
                  <a:srgbClr val="80686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ubTitle" idx="1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>
                <a:latin typeface="Manjari"/>
                <a:ea typeface="Manjari"/>
                <a:cs typeface="Manjari"/>
                <a:sym typeface="Manja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 rot="-1762095" flipH="1">
            <a:off x="-645480" y="2383695"/>
            <a:ext cx="2540453" cy="3781447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"/>
          <p:cNvSpPr/>
          <p:nvPr/>
        </p:nvSpPr>
        <p:spPr>
          <a:xfrm>
            <a:off x="8139625" y="1901675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"/>
          <p:cNvSpPr txBox="1">
            <a:spLocks noGrp="1"/>
          </p:cNvSpPr>
          <p:nvPr>
            <p:ph type="body" idx="1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95" name="Google Shape;95;p4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3">
  <p:cSld name="One column text 3"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0"/>
          <p:cNvSpPr txBox="1">
            <a:spLocks noGrp="1"/>
          </p:cNvSpPr>
          <p:nvPr>
            <p:ph type="title"/>
          </p:nvPr>
        </p:nvSpPr>
        <p:spPr>
          <a:xfrm>
            <a:off x="713225" y="1505738"/>
            <a:ext cx="4450800" cy="12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43" name="Google Shape;443;p20"/>
          <p:cNvSpPr txBox="1">
            <a:spLocks noGrp="1"/>
          </p:cNvSpPr>
          <p:nvPr>
            <p:ph type="subTitle" idx="1"/>
          </p:nvPr>
        </p:nvSpPr>
        <p:spPr>
          <a:xfrm>
            <a:off x="713225" y="2725763"/>
            <a:ext cx="3231600" cy="9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>
            <a:endParaRPr/>
          </a:p>
        </p:txBody>
      </p:sp>
      <p:grpSp>
        <p:nvGrpSpPr>
          <p:cNvPr id="444" name="Google Shape;444;p20"/>
          <p:cNvGrpSpPr/>
          <p:nvPr/>
        </p:nvGrpSpPr>
        <p:grpSpPr>
          <a:xfrm flipH="1">
            <a:off x="5418880" y="1"/>
            <a:ext cx="2277317" cy="5304377"/>
            <a:chOff x="224725" y="566950"/>
            <a:chExt cx="1850875" cy="4311100"/>
          </a:xfrm>
        </p:grpSpPr>
        <p:sp>
          <p:nvSpPr>
            <p:cNvPr id="445" name="Google Shape;445;p20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0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0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0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0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0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0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0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0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0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0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0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0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0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0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0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0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0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0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0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0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0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0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0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9" name="Google Shape;469;p20"/>
          <p:cNvSpPr/>
          <p:nvPr/>
        </p:nvSpPr>
        <p:spPr>
          <a:xfrm rot="-5035031" flipH="1">
            <a:off x="4206940" y="751857"/>
            <a:ext cx="7221377" cy="4442980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20"/>
          <p:cNvSpPr/>
          <p:nvPr/>
        </p:nvSpPr>
        <p:spPr>
          <a:xfrm rot="5400000">
            <a:off x="-2021747" y="2268334"/>
            <a:ext cx="4906632" cy="319691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20"/>
          <p:cNvSpPr/>
          <p:nvPr/>
        </p:nvSpPr>
        <p:spPr>
          <a:xfrm>
            <a:off x="1280800" y="-652650"/>
            <a:ext cx="1871779" cy="1796023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274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anjari"/>
              <a:buChar char="●"/>
              <a:defRPr sz="18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700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vc.cervantes.es/ensenanza/biblioteca_ele/plan_curricula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e.int/en/web/common-european-framework-reference-languages/level-description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Google Shape;1320;p54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accent2"/>
                </a:solidFill>
              </a:rPr>
              <a:t>¿Cómo conocer el nivel de tu alumno?</a:t>
            </a:r>
            <a:endParaRPr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" name="Google Shape;1326;p55"/>
          <p:cNvSpPr txBox="1">
            <a:spLocks noGrp="1"/>
          </p:cNvSpPr>
          <p:nvPr>
            <p:ph type="body" idx="1"/>
          </p:nvPr>
        </p:nvSpPr>
        <p:spPr>
          <a:xfrm>
            <a:off x="713250" y="1432694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b="0" i="0" dirty="0">
                <a:solidFill>
                  <a:schemeClr val="accent5">
                    <a:lumMod val="50000"/>
                  </a:schemeClr>
                </a:solidFill>
                <a:effectLst/>
                <a:latin typeface="Majari"/>
              </a:rPr>
              <a:t>El </a:t>
            </a:r>
            <a:r>
              <a:rPr lang="es-ES" sz="2000" b="1" i="0" dirty="0">
                <a:solidFill>
                  <a:schemeClr val="accent5">
                    <a:lumMod val="50000"/>
                  </a:schemeClr>
                </a:solidFill>
                <a:effectLst/>
                <a:latin typeface="Majari"/>
              </a:rPr>
              <a:t>Marco Común Europeo de Referencia para las lenguas es un estándar europeo que nos sirve para medir el conocimiento de una lengua.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ES" sz="2000" b="1" i="0" dirty="0">
              <a:solidFill>
                <a:schemeClr val="accent5">
                  <a:lumMod val="50000"/>
                </a:schemeClr>
              </a:solidFill>
              <a:effectLst/>
              <a:latin typeface="Majari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Majari"/>
              </a:rPr>
              <a:t>Hay 6 niveles: A1-A2/ B1-B2/ C1-C2.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ES" sz="2000" b="1" dirty="0">
              <a:solidFill>
                <a:schemeClr val="accent5">
                  <a:lumMod val="50000"/>
                </a:schemeClr>
              </a:solidFill>
              <a:latin typeface="Majari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Majari"/>
              </a:rPr>
              <a:t>Conozcamos el PCIC: </a:t>
            </a:r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Maja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https://cvc.cervantes.es/ensenanza/biblioteca_ele/plan_curricular/</a:t>
            </a:r>
            <a:endParaRPr lang="es-ES" sz="1600" b="1" dirty="0">
              <a:solidFill>
                <a:schemeClr val="accent5">
                  <a:lumMod val="50000"/>
                </a:schemeClr>
              </a:solidFill>
              <a:latin typeface="Majari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ES" sz="1600" b="1" dirty="0">
              <a:solidFill>
                <a:schemeClr val="accent5">
                  <a:lumMod val="50000"/>
                </a:schemeClr>
              </a:solidFill>
              <a:latin typeface="Maja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Majari"/>
              </a:rPr>
              <a:t>Conozcamos el CEFR: </a:t>
            </a:r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Maja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https://www.coe.int/en/web/common-european-framework-reference-languages/level-descriptions</a:t>
            </a:r>
            <a:endParaRPr lang="es-ES" sz="1600" b="1" dirty="0">
              <a:solidFill>
                <a:schemeClr val="accent5">
                  <a:lumMod val="50000"/>
                </a:schemeClr>
              </a:solidFill>
              <a:latin typeface="Majari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600" dirty="0"/>
          </a:p>
        </p:txBody>
      </p:sp>
      <p:sp>
        <p:nvSpPr>
          <p:cNvPr id="1327" name="Google Shape;1327;p55"/>
          <p:cNvSpPr txBox="1">
            <a:spLocks noGrp="1"/>
          </p:cNvSpPr>
          <p:nvPr>
            <p:ph type="title"/>
          </p:nvPr>
        </p:nvSpPr>
        <p:spPr>
          <a:xfrm>
            <a:off x="713250" y="744251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1. </a:t>
            </a:r>
            <a:r>
              <a:rPr lang="es-ES" dirty="0"/>
              <a:t>Marco Común Europeo de Referencia para las lenguas (MCER)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" name="Google Shape;1327;p55"/>
          <p:cNvSpPr txBox="1">
            <a:spLocks noGrp="1"/>
          </p:cNvSpPr>
          <p:nvPr>
            <p:ph type="title"/>
          </p:nvPr>
        </p:nvSpPr>
        <p:spPr>
          <a:xfrm>
            <a:off x="641812" y="331656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2. Niveles de una lengua europea</a:t>
            </a:r>
            <a:endParaRPr dirty="0"/>
          </a:p>
        </p:txBody>
      </p:sp>
      <p:pic>
        <p:nvPicPr>
          <p:cNvPr id="3" name="Imagen 2" descr="Interfaz de usuario gráfica, Texto&#10;&#10;Descripción generada automáticamente con confianza media">
            <a:extLst>
              <a:ext uri="{FF2B5EF4-FFF2-40B4-BE49-F238E27FC236}">
                <a16:creationId xmlns:a16="http://schemas.microsoft.com/office/drawing/2014/main" id="{965A22B7-6F40-4103-A4A6-4BF7A9BAE3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007" y="968666"/>
            <a:ext cx="7041247" cy="355541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4F6B60B-2739-4D9D-A1D4-FDBBA402A465}"/>
              </a:ext>
            </a:extLst>
          </p:cNvPr>
          <p:cNvSpPr txBox="1"/>
          <p:nvPr/>
        </p:nvSpPr>
        <p:spPr>
          <a:xfrm>
            <a:off x="3500438" y="4615784"/>
            <a:ext cx="505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accent5">
                    <a:lumMod val="50000"/>
                  </a:schemeClr>
                </a:solidFill>
                <a:latin typeface="Majari"/>
              </a:rPr>
              <a:t>Gráfica extraída de la página del Instituto Cervantes</a:t>
            </a:r>
          </a:p>
        </p:txBody>
      </p:sp>
    </p:spTree>
    <p:extLst>
      <p:ext uri="{BB962C8B-B14F-4D97-AF65-F5344CB8AC3E}">
        <p14:creationId xmlns:p14="http://schemas.microsoft.com/office/powerpoint/2010/main" val="119083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" name="Google Shape;1326;p55"/>
          <p:cNvSpPr txBox="1">
            <a:spLocks noGrp="1"/>
          </p:cNvSpPr>
          <p:nvPr>
            <p:ph type="body" idx="1"/>
          </p:nvPr>
        </p:nvSpPr>
        <p:spPr>
          <a:xfrm>
            <a:off x="713250" y="1502519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/>
              <a:t>1. Pídele que haga una prueba de nivel que tu diseñes o de alguna página de internet.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</a:pPr>
            <a:endParaRPr lang="es-ES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/>
              <a:t>2. Durante la primera entrevista prepara materiales del nivel del resultado del test, un poco más sencillos y un poco más complejos para determinar mejor el nivel.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1600" dirty="0"/>
          </a:p>
          <a:p>
            <a:pPr marL="914400" lvl="2" indent="0">
              <a:buNone/>
            </a:pPr>
            <a:r>
              <a:rPr lang="es-ES" sz="1800" dirty="0"/>
              <a:t>Algunos estudiantes pueden presentar desnivel en las destrezas. Por ejemplo: su expresión escrita es muy buena pero su expresión oral no lo es tanto.</a:t>
            </a:r>
          </a:p>
          <a:p>
            <a:pPr marL="914400" lvl="2" indent="0">
              <a:buNone/>
            </a:pPr>
            <a:endParaRPr lang="es-ES" sz="1800" dirty="0"/>
          </a:p>
          <a:p>
            <a:pPr marL="914400" lvl="2" indent="0">
              <a:buNone/>
            </a:pPr>
            <a:r>
              <a:rPr lang="es-ES" sz="1800" dirty="0"/>
              <a:t>Cuando hablamos de destrezas nos referimos a: expresión escrita y oral, comprensión auditiva y comprensión lectora.</a:t>
            </a:r>
            <a:endParaRPr sz="1800" dirty="0"/>
          </a:p>
        </p:txBody>
      </p:sp>
      <p:sp>
        <p:nvSpPr>
          <p:cNvPr id="1327" name="Google Shape;1327;p55"/>
          <p:cNvSpPr txBox="1">
            <a:spLocks noGrp="1"/>
          </p:cNvSpPr>
          <p:nvPr>
            <p:ph type="title"/>
          </p:nvPr>
        </p:nvSpPr>
        <p:spPr>
          <a:xfrm>
            <a:off x="713250" y="796000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3. ¿Cómo saber el nivel de nuestros estudiantes?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585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" name="Google Shape;2326;p104"/>
          <p:cNvSpPr txBox="1">
            <a:spLocks noGrp="1"/>
          </p:cNvSpPr>
          <p:nvPr>
            <p:ph type="title"/>
          </p:nvPr>
        </p:nvSpPr>
        <p:spPr>
          <a:xfrm>
            <a:off x="713225" y="0"/>
            <a:ext cx="4450800" cy="12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TAREAS</a:t>
            </a:r>
            <a:endParaRPr sz="4400" dirty="0"/>
          </a:p>
        </p:txBody>
      </p:sp>
      <p:sp>
        <p:nvSpPr>
          <p:cNvPr id="2327" name="Google Shape;2327;p104"/>
          <p:cNvSpPr txBox="1">
            <a:spLocks noGrp="1"/>
          </p:cNvSpPr>
          <p:nvPr>
            <p:ph type="subTitle" idx="1"/>
          </p:nvPr>
        </p:nvSpPr>
        <p:spPr>
          <a:xfrm>
            <a:off x="406044" y="1432745"/>
            <a:ext cx="4808894" cy="14604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 dirty="0"/>
              <a:t>LECTURA 1: </a:t>
            </a:r>
            <a:r>
              <a:rPr lang="es-ES" dirty="0"/>
              <a:t>MARCO COMÚN EUROPEO DE REFERENCIA PARA LAS LENGUAS: APRENDIZAJE, ENSEÑANZA, EVALUACIÓN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b="1" dirty="0"/>
              <a:t>LECTURA 2: </a:t>
            </a:r>
            <a:r>
              <a:rPr lang="en-US" dirty="0"/>
              <a:t>USING THE CEFR: PRINCIPLES OF GOOD PRACTICE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/>
              <a:t>EXTRA: </a:t>
            </a:r>
            <a:r>
              <a:rPr lang="en-US" dirty="0" err="1"/>
              <a:t>Cuaderno</a:t>
            </a:r>
            <a:r>
              <a:rPr lang="en-US" dirty="0"/>
              <a:t> de </a:t>
            </a:r>
            <a:r>
              <a:rPr lang="en-US" dirty="0" err="1"/>
              <a:t>ejercicios</a:t>
            </a:r>
            <a:endParaRPr dirty="0"/>
          </a:p>
        </p:txBody>
      </p:sp>
      <p:pic>
        <p:nvPicPr>
          <p:cNvPr id="2328" name="Google Shape;2328;p104"/>
          <p:cNvPicPr preferRelativeResize="0"/>
          <p:nvPr/>
        </p:nvPicPr>
        <p:blipFill rotWithShape="1">
          <a:blip r:embed="rId3">
            <a:alphaModFix/>
          </a:blip>
          <a:srcRect t="9247" r="5428"/>
          <a:stretch/>
        </p:blipFill>
        <p:spPr>
          <a:xfrm>
            <a:off x="5164026" y="1007547"/>
            <a:ext cx="3231600" cy="31284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legant Education Pack for Students by Slidesgo">
  <a:themeElements>
    <a:clrScheme name="Simple Light">
      <a:dk1>
        <a:srgbClr val="FFFFFF"/>
      </a:dk1>
      <a:lt1>
        <a:srgbClr val="EDECDF"/>
      </a:lt1>
      <a:dk2>
        <a:srgbClr val="C8A591"/>
      </a:dk2>
      <a:lt2>
        <a:srgbClr val="FFFFFF"/>
      </a:lt2>
      <a:accent1>
        <a:srgbClr val="A0A299"/>
      </a:accent1>
      <a:accent2>
        <a:srgbClr val="40474B"/>
      </a:accent2>
      <a:accent3>
        <a:srgbClr val="C8A591"/>
      </a:accent3>
      <a:accent4>
        <a:srgbClr val="EDECDF"/>
      </a:accent4>
      <a:accent5>
        <a:srgbClr val="A0A299"/>
      </a:accent5>
      <a:accent6>
        <a:srgbClr val="FFFFFF"/>
      </a:accent6>
      <a:hlink>
        <a:srgbClr val="40474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252</Words>
  <Application>Microsoft Office PowerPoint</Application>
  <PresentationFormat>Presentación en pantalla (16:9)</PresentationFormat>
  <Paragraphs>23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Nunito</vt:lpstr>
      <vt:lpstr>Hammersmith One</vt:lpstr>
      <vt:lpstr>Arial</vt:lpstr>
      <vt:lpstr>Roboto Condensed Light</vt:lpstr>
      <vt:lpstr>Manjari</vt:lpstr>
      <vt:lpstr>Majari</vt:lpstr>
      <vt:lpstr>Elegant Education Pack for Students by Slidesgo</vt:lpstr>
      <vt:lpstr>¿Cómo conocer el nivel de tu alumno?</vt:lpstr>
      <vt:lpstr>1. Marco Común Europeo de Referencia para las lenguas (MCER)</vt:lpstr>
      <vt:lpstr>2. Niveles de una lengua europea</vt:lpstr>
      <vt:lpstr>3. ¿Cómo saber el nivel de nuestros estudiantes?</vt:lpstr>
      <vt:lpstr>TAREAS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movimiento en el aula online</dc:title>
  <dc:creator>ASUS</dc:creator>
  <cp:lastModifiedBy>Arlet Galvan Soler</cp:lastModifiedBy>
  <cp:revision>3</cp:revision>
  <dcterms:modified xsi:type="dcterms:W3CDTF">2021-12-21T10:00:49Z</dcterms:modified>
</cp:coreProperties>
</file>