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3716000" cx="24387175"/>
  <p:notesSz cx="6858000" cy="9144000"/>
  <p:embeddedFontLst>
    <p:embeddedFont>
      <p:font typeface="Montserrat Light"/>
      <p:regular r:id="rId14"/>
      <p:bold r:id="rId15"/>
      <p:italic r:id="rId16"/>
      <p:boldItalic r:id="rId17"/>
    </p:embeddedFont>
    <p:embeddedFont>
      <p:font typeface="Open Sans Light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hofmCZbqJowowWaK5l3ykzZjJk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  <p:guide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Light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OpenSansLight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Light-bold.fntdata"/><Relationship Id="rId14" Type="http://schemas.openxmlformats.org/officeDocument/2006/relationships/font" Target="fonts/MontserratLight-regular.fntdata"/><Relationship Id="rId17" Type="http://schemas.openxmlformats.org/officeDocument/2006/relationships/font" Target="fonts/MontserratLight-boldItalic.fntdata"/><Relationship Id="rId16" Type="http://schemas.openxmlformats.org/officeDocument/2006/relationships/font" Target="fonts/MontserratLight-italic.fntdata"/><Relationship Id="rId19" Type="http://schemas.openxmlformats.org/officeDocument/2006/relationships/font" Target="fonts/OpenSansLight-bold.fntdata"/><Relationship Id="rId18" Type="http://schemas.openxmlformats.org/officeDocument/2006/relationships/font" Target="fonts/OpenSans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aks">
  <p:cSld name="Break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marR="0" rtl="0" algn="ctr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Section Header">
  <p:cSld name="8_Section 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/>
          <p:nvPr>
            <p:ph idx="2" type="pic"/>
          </p:nvPr>
        </p:nvSpPr>
        <p:spPr>
          <a:xfrm>
            <a:off x="16426223" y="3706854"/>
            <a:ext cx="5882547" cy="7777029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>
            <a:lvl1pPr lvl="0" marR="0" rtl="0" algn="ctr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9"/>
          <p:cNvSpPr txBox="1"/>
          <p:nvPr>
            <p:ph idx="12" type="sldNum"/>
          </p:nvPr>
        </p:nvSpPr>
        <p:spPr>
          <a:xfrm>
            <a:off x="23561675" y="13023110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Phone 6 White">
  <p:cSld name="iPhone 6 Whit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/>
          <p:nvPr>
            <p:ph idx="2" type="pic"/>
          </p:nvPr>
        </p:nvSpPr>
        <p:spPr>
          <a:xfrm>
            <a:off x="10102691" y="4239458"/>
            <a:ext cx="4181656" cy="7333648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>
            <a:lvl1pPr lvl="0" marR="0" rtl="0" algn="ctr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20"/>
          <p:cNvSpPr txBox="1"/>
          <p:nvPr>
            <p:ph idx="12" type="sldNum"/>
          </p:nvPr>
        </p:nvSpPr>
        <p:spPr>
          <a:xfrm>
            <a:off x="23561675" y="13023110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Pad Air">
  <p:cSld name="iPad Ai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/>
          <p:nvPr>
            <p:ph idx="2" type="pic"/>
          </p:nvPr>
        </p:nvSpPr>
        <p:spPr>
          <a:xfrm>
            <a:off x="8659448" y="4239457"/>
            <a:ext cx="6985290" cy="9729073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>
            <a:lvl1pPr lvl="0" marR="0" rtl="0" algn="ctr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23561675" y="13023110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cbook">
  <p:cSld name="Macboo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/>
          <p:nvPr>
            <p:ph idx="2" type="pic"/>
          </p:nvPr>
        </p:nvSpPr>
        <p:spPr>
          <a:xfrm>
            <a:off x="8216900" y="3779838"/>
            <a:ext cx="7918450" cy="4987925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marR="0" rtl="0" algn="ctr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23561675" y="13023110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ktop">
  <p:cSld name="Desktop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/>
          <p:nvPr>
            <p:ph idx="2" type="pic"/>
          </p:nvPr>
        </p:nvSpPr>
        <p:spPr>
          <a:xfrm>
            <a:off x="8077200" y="3749677"/>
            <a:ext cx="7918450" cy="4378323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marR="0" rtl="0" algn="ctr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23"/>
          <p:cNvSpPr txBox="1"/>
          <p:nvPr>
            <p:ph idx="12" type="sldNum"/>
          </p:nvPr>
        </p:nvSpPr>
        <p:spPr>
          <a:xfrm>
            <a:off x="23561675" y="13023110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">
  <p:cSld name="Contact U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/>
          <p:nvPr>
            <p:ph idx="2" type="pic"/>
          </p:nvPr>
        </p:nvSpPr>
        <p:spPr>
          <a:xfrm>
            <a:off x="-1" y="3318969"/>
            <a:ext cx="24387174" cy="5917778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marR="0" rtl="0" algn="ctr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23561675" y="13023110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Message">
  <p:cSld name="Welcome Messag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/>
          <p:nvPr>
            <p:ph idx="2" type="pic"/>
          </p:nvPr>
        </p:nvSpPr>
        <p:spPr>
          <a:xfrm>
            <a:off x="9781570" y="1585465"/>
            <a:ext cx="4824036" cy="4824038"/>
          </a:xfrm>
          <a:prstGeom prst="ellipse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marR="0" rtl="0" algn="ctr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1"/>
          <p:cNvSpPr txBox="1"/>
          <p:nvPr>
            <p:ph type="ctrTitle"/>
          </p:nvPr>
        </p:nvSpPr>
        <p:spPr>
          <a:xfrm>
            <a:off x="4759089" y="6809613"/>
            <a:ext cx="14868997" cy="1190422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" type="subTitle"/>
          </p:nvPr>
        </p:nvSpPr>
        <p:spPr>
          <a:xfrm>
            <a:off x="3658076" y="8638230"/>
            <a:ext cx="17071023" cy="279056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lvl="2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lvl="3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lvl="4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2" type="sldNum"/>
          </p:nvPr>
        </p:nvSpPr>
        <p:spPr>
          <a:xfrm>
            <a:off x="23561675" y="13023110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/>
          <p:nvPr>
            <p:ph type="ctrTitle"/>
          </p:nvPr>
        </p:nvSpPr>
        <p:spPr>
          <a:xfrm>
            <a:off x="1829038" y="4818119"/>
            <a:ext cx="20729098" cy="1825542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" type="subTitle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>
            <a:lvl1pPr lvl="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" name="Google Shape;23;p12"/>
          <p:cNvSpPr txBox="1"/>
          <p:nvPr>
            <p:ph idx="12" type="sldNum"/>
          </p:nvPr>
        </p:nvSpPr>
        <p:spPr>
          <a:xfrm>
            <a:off x="23561675" y="13023110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/>
          <p:nvPr>
            <p:ph idx="2" type="pic"/>
          </p:nvPr>
        </p:nvSpPr>
        <p:spPr>
          <a:xfrm>
            <a:off x="1" y="0"/>
            <a:ext cx="15601949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marR="0" rtl="0" algn="ctr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r Team">
  <p:cSld name="Our Team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/>
          <p:nvPr/>
        </p:nvSpPr>
        <p:spPr>
          <a:xfrm>
            <a:off x="1865313" y="1479550"/>
            <a:ext cx="206565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t/>
            </a:r>
            <a:endParaRPr sz="31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8" name="Google Shape;28;p14"/>
          <p:cNvSpPr txBox="1"/>
          <p:nvPr/>
        </p:nvSpPr>
        <p:spPr>
          <a:xfrm>
            <a:off x="1865313" y="1479550"/>
            <a:ext cx="206565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t/>
            </a:r>
            <a:endParaRPr sz="31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" name="Google Shape;29;p14"/>
          <p:cNvSpPr/>
          <p:nvPr/>
        </p:nvSpPr>
        <p:spPr>
          <a:xfrm>
            <a:off x="0" y="12409488"/>
            <a:ext cx="24387174" cy="13065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0" name="Google Shape;30;p14"/>
          <p:cNvSpPr/>
          <p:nvPr>
            <p:ph idx="2" type="pic"/>
          </p:nvPr>
        </p:nvSpPr>
        <p:spPr>
          <a:xfrm>
            <a:off x="3290986" y="4126611"/>
            <a:ext cx="3983038" cy="3983037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marR="0" rtl="0" algn="ctr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4"/>
          <p:cNvSpPr/>
          <p:nvPr>
            <p:ph idx="3" type="pic"/>
          </p:nvPr>
        </p:nvSpPr>
        <p:spPr>
          <a:xfrm>
            <a:off x="7909051" y="4126611"/>
            <a:ext cx="3983038" cy="3983037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marR="0" rtl="0" algn="ctr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4"/>
          <p:cNvSpPr/>
          <p:nvPr>
            <p:ph idx="4" type="pic"/>
          </p:nvPr>
        </p:nvSpPr>
        <p:spPr>
          <a:xfrm>
            <a:off x="12585304" y="4126611"/>
            <a:ext cx="3983038" cy="3983037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marR="0" rtl="0" algn="ctr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4"/>
          <p:cNvSpPr/>
          <p:nvPr>
            <p:ph idx="5" type="pic"/>
          </p:nvPr>
        </p:nvSpPr>
        <p:spPr>
          <a:xfrm>
            <a:off x="17261102" y="4126611"/>
            <a:ext cx="3983038" cy="3983037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marR="0" rtl="0" algn="ctr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4"/>
          <p:cNvSpPr txBox="1"/>
          <p:nvPr>
            <p:ph type="ctrTitle"/>
          </p:nvPr>
        </p:nvSpPr>
        <p:spPr>
          <a:xfrm>
            <a:off x="1829038" y="567771"/>
            <a:ext cx="20729098" cy="1133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subTitle"/>
          </p:nvPr>
        </p:nvSpPr>
        <p:spPr>
          <a:xfrm>
            <a:off x="1852918" y="1433050"/>
            <a:ext cx="20655938" cy="1075881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1pPr>
            <a:lvl2pPr lvl="1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lvl="2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lvl="3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lvl="4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4"/>
          <p:cNvSpPr txBox="1"/>
          <p:nvPr/>
        </p:nvSpPr>
        <p:spPr>
          <a:xfrm>
            <a:off x="23426981" y="12888402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S w Color">
  <p:cSld name="TS w Colo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/>
          <p:nvPr/>
        </p:nvSpPr>
        <p:spPr>
          <a:xfrm>
            <a:off x="1865313" y="1479550"/>
            <a:ext cx="206565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t/>
            </a:r>
            <a:endParaRPr sz="31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0" name="Google Shape;40;p16"/>
          <p:cNvSpPr txBox="1"/>
          <p:nvPr/>
        </p:nvSpPr>
        <p:spPr>
          <a:xfrm>
            <a:off x="1865313" y="1479550"/>
            <a:ext cx="206565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t/>
            </a:r>
            <a:endParaRPr sz="31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1" name="Google Shape;41;p16"/>
          <p:cNvSpPr txBox="1"/>
          <p:nvPr>
            <p:ph type="ctrTitle"/>
          </p:nvPr>
        </p:nvSpPr>
        <p:spPr>
          <a:xfrm>
            <a:off x="1829038" y="567771"/>
            <a:ext cx="20729098" cy="1133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subTitle"/>
          </p:nvPr>
        </p:nvSpPr>
        <p:spPr>
          <a:xfrm>
            <a:off x="1852918" y="1433050"/>
            <a:ext cx="20655938" cy="1075881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1pPr>
            <a:lvl2pPr lvl="1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lvl="2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lvl="3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lvl="4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23561675" y="13023110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S No Color">
  <p:cSld name="TS No Colo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/>
        </p:nvSpPr>
        <p:spPr>
          <a:xfrm>
            <a:off x="1865313" y="1479550"/>
            <a:ext cx="206565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t/>
            </a:r>
            <a:endParaRPr sz="31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6" name="Google Shape;46;p17"/>
          <p:cNvSpPr txBox="1"/>
          <p:nvPr/>
        </p:nvSpPr>
        <p:spPr>
          <a:xfrm>
            <a:off x="1865313" y="1479550"/>
            <a:ext cx="206565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t/>
            </a:r>
            <a:endParaRPr sz="31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7" name="Google Shape;47;p17"/>
          <p:cNvSpPr/>
          <p:nvPr/>
        </p:nvSpPr>
        <p:spPr>
          <a:xfrm>
            <a:off x="0" y="12409488"/>
            <a:ext cx="24387174" cy="13065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8" name="Google Shape;48;p17"/>
          <p:cNvSpPr txBox="1"/>
          <p:nvPr>
            <p:ph type="ctrTitle"/>
          </p:nvPr>
        </p:nvSpPr>
        <p:spPr>
          <a:xfrm>
            <a:off x="1829038" y="567771"/>
            <a:ext cx="20729098" cy="1133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" type="subTitle"/>
          </p:nvPr>
        </p:nvSpPr>
        <p:spPr>
          <a:xfrm>
            <a:off x="1852918" y="1433050"/>
            <a:ext cx="20655938" cy="1075881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1pPr>
            <a:lvl2pPr lvl="1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lvl="2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lvl="3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lvl="4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2" type="sldNum"/>
          </p:nvPr>
        </p:nvSpPr>
        <p:spPr>
          <a:xfrm>
            <a:off x="23561675" y="13023110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Phone 6">
  <p:cSld name="iPhone 6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/>
          <p:nvPr/>
        </p:nvSpPr>
        <p:spPr>
          <a:xfrm>
            <a:off x="1865313" y="1479550"/>
            <a:ext cx="206565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t/>
            </a:r>
            <a:endParaRPr sz="31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3" name="Google Shape;53;p18"/>
          <p:cNvSpPr txBox="1"/>
          <p:nvPr/>
        </p:nvSpPr>
        <p:spPr>
          <a:xfrm>
            <a:off x="1865313" y="1479550"/>
            <a:ext cx="206565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t/>
            </a:r>
            <a:endParaRPr sz="31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4" name="Google Shape;54;p18"/>
          <p:cNvSpPr/>
          <p:nvPr/>
        </p:nvSpPr>
        <p:spPr>
          <a:xfrm>
            <a:off x="0" y="12409488"/>
            <a:ext cx="24387174" cy="13065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5" name="Google Shape;55;p18"/>
          <p:cNvSpPr/>
          <p:nvPr>
            <p:ph idx="2" type="pic"/>
          </p:nvPr>
        </p:nvSpPr>
        <p:spPr>
          <a:xfrm>
            <a:off x="1865312" y="2641600"/>
            <a:ext cx="4891087" cy="8658794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marR="0" rtl="0" algn="ctr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2066139" y="549275"/>
            <a:ext cx="2025489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F2002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E2354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E2354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E2354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E2354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1219200" y="3200400"/>
            <a:ext cx="21948775" cy="9051925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indent="-381000" lvl="0" marL="457200" marR="0" rtl="0" algn="ctr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425450" lvl="1" marL="914400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425450" lvl="2" marL="1371600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425450" lvl="3" marL="1828800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425450" lvl="4" marL="2286000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23426981" y="12830670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alojaweb.educastur.es/web/coleriopiles/documentos/proyecto-educativo" TargetMode="External"/><Relationship Id="rId4" Type="http://schemas.openxmlformats.org/officeDocument/2006/relationships/hyperlink" Target="https://alojaweb.educastur.es/web/coleriopiles/proyectos/plan-lector-e-investigador" TargetMode="External"/><Relationship Id="rId9" Type="http://schemas.openxmlformats.org/officeDocument/2006/relationships/hyperlink" Target="https://www.educacion.navarra.es/documents/27590/203401/Aulas+felices+documentaci%C3%B3n.pdf/3980650d-c22a-48f8-89fc-095acd1faa1b" TargetMode="External"/><Relationship Id="rId5" Type="http://schemas.openxmlformats.org/officeDocument/2006/relationships/hyperlink" Target="http://ceiprioarlanzon.centros.educa.jcyl.es/sitio/upload/CEIP_Rio_Arlanzon_-_Proyecto_Educativo.pdf" TargetMode="External"/><Relationship Id="rId6" Type="http://schemas.openxmlformats.org/officeDocument/2006/relationships/hyperlink" Target="http://www.colegiojoaquincosta.com/wp-content/uploads/2013/08/RRI.pdf" TargetMode="External"/><Relationship Id="rId7" Type="http://schemas.openxmlformats.org/officeDocument/2006/relationships/hyperlink" Target="http://www.ceipciudaddezaragoza.org/plan-de-convivencia/" TargetMode="External"/><Relationship Id="rId8" Type="http://schemas.openxmlformats.org/officeDocument/2006/relationships/hyperlink" Target="https://www.educastur.es/-/circular-inicio-curso-2019-2020-para-centros-docentes-publico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hutterstock_705817585.jpg" id="79" name="Google Shape;79;p1"/>
          <p:cNvPicPr preferRelativeResize="0"/>
          <p:nvPr/>
        </p:nvPicPr>
        <p:blipFill rotWithShape="1">
          <a:blip r:embed="rId3">
            <a:alphaModFix/>
          </a:blip>
          <a:srcRect b="7820" l="0" r="0" t="7821"/>
          <a:stretch/>
        </p:blipFill>
        <p:spPr>
          <a:xfrm>
            <a:off x="36507" y="76201"/>
            <a:ext cx="24383999" cy="1371421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"/>
          <p:cNvSpPr/>
          <p:nvPr/>
        </p:nvSpPr>
        <p:spPr>
          <a:xfrm>
            <a:off x="1587" y="9813940"/>
            <a:ext cx="24384001" cy="3901168"/>
          </a:xfrm>
          <a:prstGeom prst="rect">
            <a:avLst/>
          </a:prstGeom>
          <a:solidFill>
            <a:srgbClr val="F200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1" name="Google Shape;81;p1"/>
          <p:cNvSpPr txBox="1"/>
          <p:nvPr/>
        </p:nvSpPr>
        <p:spPr>
          <a:xfrm>
            <a:off x="3663474" y="4009603"/>
            <a:ext cx="17130070" cy="24301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498">
                <a:solidFill>
                  <a:srgbClr val="F2002D"/>
                </a:solidFill>
              </a:rPr>
              <a:t>Documentación de centros</a:t>
            </a:r>
            <a:endParaRPr b="0" i="0" sz="539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198" u="none" cap="none" strike="noStrike">
              <a:solidFill>
                <a:srgbClr val="F200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"/>
          <p:cNvSpPr/>
          <p:nvPr/>
        </p:nvSpPr>
        <p:spPr>
          <a:xfrm>
            <a:off x="667165" y="10143245"/>
            <a:ext cx="5430128" cy="115355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690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@tuaulamiaula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/>
          <p:nvPr/>
        </p:nvSpPr>
        <p:spPr>
          <a:xfrm>
            <a:off x="1" y="12777866"/>
            <a:ext cx="24387174" cy="941193"/>
          </a:xfrm>
          <a:prstGeom prst="rect">
            <a:avLst/>
          </a:prstGeom>
          <a:solidFill>
            <a:srgbClr val="FFBF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3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LLAVE-MAESTRA-IDENTIDAD-LOGO-RGB@2x.png" id="88" name="Google Shape;8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48155" y="273020"/>
            <a:ext cx="1417249" cy="141724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"/>
          <p:cNvSpPr txBox="1"/>
          <p:nvPr/>
        </p:nvSpPr>
        <p:spPr>
          <a:xfrm>
            <a:off x="238216" y="12836034"/>
            <a:ext cx="21621657" cy="632853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/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ORGANIZACIÓN DE CENTROS</a:t>
            </a:r>
            <a:endParaRPr/>
          </a:p>
          <a:p>
            <a:pPr indent="-342900" lvl="0" marL="342900" marR="0" rtl="0" algn="l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 txBox="1"/>
          <p:nvPr>
            <p:ph idx="4294967295" type="sldNum"/>
          </p:nvPr>
        </p:nvSpPr>
        <p:spPr>
          <a:xfrm>
            <a:off x="23561675" y="12888402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latin typeface="Montserrat Light"/>
                <a:ea typeface="Montserrat Light"/>
                <a:cs typeface="Montserrat Light"/>
                <a:sym typeface="Montserrat Light"/>
              </a:rPr>
              <a:t>‹#›</a:t>
            </a:fld>
            <a:endParaRPr sz="20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1" name="Google Shape;91;p2"/>
          <p:cNvSpPr txBox="1"/>
          <p:nvPr>
            <p:ph idx="1" type="subTitle"/>
          </p:nvPr>
        </p:nvSpPr>
        <p:spPr>
          <a:xfrm>
            <a:off x="3658076" y="8638230"/>
            <a:ext cx="17071023" cy="279056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/>
          <a:p>
            <a:pPr indent="-190500" lvl="0" marL="34290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grpSp>
        <p:nvGrpSpPr>
          <p:cNvPr id="92" name="Google Shape;92;p2"/>
          <p:cNvGrpSpPr/>
          <p:nvPr/>
        </p:nvGrpSpPr>
        <p:grpSpPr>
          <a:xfrm>
            <a:off x="4064529" y="2701211"/>
            <a:ext cx="16664570" cy="8097840"/>
            <a:chOff x="0" y="1786811"/>
            <a:chExt cx="16664570" cy="8097840"/>
          </a:xfrm>
        </p:grpSpPr>
        <p:sp>
          <p:nvSpPr>
            <p:cNvPr id="93" name="Google Shape;93;p2"/>
            <p:cNvSpPr/>
            <p:nvPr/>
          </p:nvSpPr>
          <p:spPr>
            <a:xfrm>
              <a:off x="0" y="2465771"/>
              <a:ext cx="16664570" cy="1159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33228" y="1786811"/>
              <a:ext cx="11665199" cy="13579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50000"/>
                </a:gs>
                <a:gs pos="100000">
                  <a:srgbClr val="ED9D9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 txBox="1"/>
            <p:nvPr/>
          </p:nvSpPr>
          <p:spPr>
            <a:xfrm>
              <a:off x="899516" y="1853099"/>
              <a:ext cx="11532623" cy="12253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440900" spcFirstLastPara="1" rIns="4409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600"/>
                <a:buFont typeface="Calibri"/>
                <a:buNone/>
              </a:pPr>
              <a:r>
                <a:rPr b="0" i="0" lang="en-US" sz="4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Proyecto educativo(P.E).</a:t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0" y="4552331"/>
              <a:ext cx="16664570" cy="1159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33228" y="3873371"/>
              <a:ext cx="11665199" cy="13579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50000"/>
                </a:gs>
                <a:gs pos="100000">
                  <a:srgbClr val="ED9D9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 txBox="1"/>
            <p:nvPr/>
          </p:nvSpPr>
          <p:spPr>
            <a:xfrm>
              <a:off x="899516" y="3939659"/>
              <a:ext cx="11532623" cy="12253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440900" spcFirstLastPara="1" rIns="4409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600"/>
                <a:buFont typeface="Calibri"/>
                <a:buNone/>
              </a:pPr>
              <a:r>
                <a:rPr b="0" i="0" lang="en-US" sz="4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Programación general anual(P.G.A).</a:t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0" y="6638891"/>
              <a:ext cx="16664570" cy="1159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33228" y="5959931"/>
              <a:ext cx="11665199" cy="13579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50000"/>
                </a:gs>
                <a:gs pos="100000">
                  <a:srgbClr val="ED9D9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899516" y="6026219"/>
              <a:ext cx="11532623" cy="12253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440900" spcFirstLastPara="1" rIns="4409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600"/>
                <a:buFont typeface="Calibri"/>
                <a:buNone/>
              </a:pPr>
              <a:r>
                <a:rPr b="0" i="0" lang="en-US" sz="4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Propuesta pedagógica/Concreción curricular.</a:t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0" y="8725451"/>
              <a:ext cx="16664570" cy="1159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33228" y="8046491"/>
              <a:ext cx="11665199" cy="13579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50000"/>
                </a:gs>
                <a:gs pos="100000">
                  <a:srgbClr val="ED9D9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899516" y="8112779"/>
              <a:ext cx="11532623" cy="12253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440900" spcFirstLastPara="1" rIns="4409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600"/>
                <a:buFont typeface="Calibri"/>
                <a:buNone/>
              </a:pPr>
              <a:r>
                <a:rPr b="0" i="0" lang="en-US" sz="4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Planes y programas.</a:t>
              </a:r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1" y="12777866"/>
            <a:ext cx="24387174" cy="941193"/>
          </a:xfrm>
          <a:prstGeom prst="rect">
            <a:avLst/>
          </a:prstGeom>
          <a:solidFill>
            <a:srgbClr val="FFBF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3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LLAVE-MAESTRA-IDENTIDAD-LOGO-RGB@2x.png" id="110" name="Google Shape;11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48155" y="273020"/>
            <a:ext cx="1417249" cy="141724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238216" y="12836034"/>
            <a:ext cx="21621657" cy="632853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/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ORGANIZACIÓN DE CENTROS</a:t>
            </a:r>
            <a:endParaRPr/>
          </a:p>
          <a:p>
            <a:pPr indent="-342900" lvl="0" marL="342900" marR="0" rtl="0" algn="l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 txBox="1"/>
          <p:nvPr>
            <p:ph idx="4294967295" type="sldNum"/>
          </p:nvPr>
        </p:nvSpPr>
        <p:spPr>
          <a:xfrm>
            <a:off x="23561675" y="12888402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latin typeface="Montserrat Light"/>
                <a:ea typeface="Montserrat Light"/>
                <a:cs typeface="Montserrat Light"/>
                <a:sym typeface="Montserrat Light"/>
              </a:rPr>
              <a:t>‹#›</a:t>
            </a:fld>
            <a:endParaRPr sz="20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>
            <a:off x="5286375" y="657226"/>
            <a:ext cx="16573498" cy="12112509"/>
            <a:chOff x="0" y="0"/>
            <a:chExt cx="16573498" cy="12112509"/>
          </a:xfrm>
        </p:grpSpPr>
        <p:sp>
          <p:nvSpPr>
            <p:cNvPr id="114" name="Google Shape;114;p3"/>
            <p:cNvSpPr/>
            <p:nvPr/>
          </p:nvSpPr>
          <p:spPr>
            <a:xfrm>
              <a:off x="0" y="0"/>
              <a:ext cx="14087474" cy="257862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50000"/>
                </a:gs>
                <a:gs pos="100000">
                  <a:srgbClr val="ED9D9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75525" y="75525"/>
              <a:ext cx="10302280" cy="24275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Es elaborado por el director. Lo  aprueba el Consejo Escolar. Se revisa anualmente y las modificaciones se añaden en la P.G.A.</a:t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128763" y="3122262"/>
              <a:ext cx="14087474" cy="408947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50000"/>
                </a:gs>
                <a:gs pos="100000">
                  <a:srgbClr val="ED9D9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1248540" y="3242039"/>
              <a:ext cx="10290166" cy="38499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Define la identidad de un centro educativo, así como sus objetivos, estructura organizativa y funcional. recoge la forma de atención a la diversidad del alumnado, la acción tutorial y el plan de convivencia. Debe respetar el principio de no discriminación y de inclusión educativa como valores fundamentales.</a:t>
              </a:r>
              <a:endPara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486024" y="7583202"/>
              <a:ext cx="14087474" cy="4529307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50000"/>
                </a:gs>
                <a:gs pos="100000">
                  <a:srgbClr val="ED9D9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"/>
            <p:cNvSpPr txBox="1"/>
            <p:nvPr/>
          </p:nvSpPr>
          <p:spPr>
            <a:xfrm>
              <a:off x="2618683" y="7715861"/>
              <a:ext cx="10264402" cy="42639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Responde a las preguntas siguientes: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¿Quiénes somos?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¿Qué queremos?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¿Dónde estamos?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¿Cómo nos vamos a organizar para conseguirlo?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11772732" y="2458489"/>
              <a:ext cx="2314741" cy="2314741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DBCACA">
                <a:alpha val="89803"/>
              </a:srgbClr>
            </a:solidFill>
            <a:ln cap="flat" cmpd="sng" w="9525">
              <a:solidFill>
                <a:srgbClr val="DBCA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"/>
            <p:cNvSpPr txBox="1"/>
            <p:nvPr/>
          </p:nvSpPr>
          <p:spPr>
            <a:xfrm>
              <a:off x="12293549" y="2458489"/>
              <a:ext cx="1273107" cy="17418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13015745" y="6589412"/>
              <a:ext cx="2314741" cy="2314741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DBCACA">
                <a:alpha val="89803"/>
              </a:srgbClr>
            </a:solidFill>
            <a:ln cap="flat" cmpd="sng" w="9525">
              <a:solidFill>
                <a:srgbClr val="DBCA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3"/>
            <p:cNvSpPr txBox="1"/>
            <p:nvPr/>
          </p:nvSpPr>
          <p:spPr>
            <a:xfrm>
              <a:off x="13536563" y="6589412"/>
              <a:ext cx="1273107" cy="17418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Google Shape;124;p3"/>
          <p:cNvSpPr/>
          <p:nvPr/>
        </p:nvSpPr>
        <p:spPr>
          <a:xfrm>
            <a:off x="480089" y="973376"/>
            <a:ext cx="4149828" cy="2400060"/>
          </a:xfrm>
          <a:prstGeom prst="roundRect">
            <a:avLst>
              <a:gd fmla="val 10000" name="adj"/>
            </a:avLst>
          </a:prstGeom>
          <a:gradFill>
            <a:gsLst>
              <a:gs pos="0">
                <a:srgbClr val="A50000"/>
              </a:gs>
              <a:gs pos="100000">
                <a:srgbClr val="ED9D9D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Proyecto Educativo (P.E)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1" y="12777866"/>
            <a:ext cx="24387174" cy="941193"/>
          </a:xfrm>
          <a:prstGeom prst="rect">
            <a:avLst/>
          </a:prstGeom>
          <a:solidFill>
            <a:srgbClr val="FFBF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LLAVE-MAESTRA-IDENTIDAD-LOGO-RGB@2x.png" id="130" name="Google Shape;13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48155" y="273020"/>
            <a:ext cx="1417249" cy="1417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>
            <a:off x="238216" y="12836034"/>
            <a:ext cx="21621657" cy="632853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/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ORGANIZACIÓN DE CENTROS</a:t>
            </a:r>
            <a:endParaRPr/>
          </a:p>
          <a:p>
            <a:pPr indent="-342900" lvl="0" marL="342900" marR="0" rtl="0" algn="l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/>
          <p:nvPr>
            <p:ph idx="4294967295" type="sldNum"/>
          </p:nvPr>
        </p:nvSpPr>
        <p:spPr>
          <a:xfrm>
            <a:off x="23561675" y="12888402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latin typeface="Montserrat Light"/>
                <a:ea typeface="Montserrat Light"/>
                <a:cs typeface="Montserrat Light"/>
                <a:sym typeface="Montserrat Light"/>
              </a:rPr>
              <a:t>‹#›</a:t>
            </a:fld>
            <a:endParaRPr sz="20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133" name="Google Shape;133;p4"/>
          <p:cNvGrpSpPr/>
          <p:nvPr/>
        </p:nvGrpSpPr>
        <p:grpSpPr>
          <a:xfrm>
            <a:off x="5256080" y="935861"/>
            <a:ext cx="19027642" cy="11650279"/>
            <a:chOff x="-281718" y="-95684"/>
            <a:chExt cx="19027642" cy="11650279"/>
          </a:xfrm>
        </p:grpSpPr>
        <p:sp>
          <p:nvSpPr>
            <p:cNvPr id="134" name="Google Shape;134;p4"/>
            <p:cNvSpPr/>
            <p:nvPr/>
          </p:nvSpPr>
          <p:spPr>
            <a:xfrm>
              <a:off x="-281718" y="-95684"/>
              <a:ext cx="16181674" cy="2632257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50000"/>
                </a:gs>
                <a:gs pos="100000">
                  <a:srgbClr val="ED9D9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4"/>
            <p:cNvSpPr txBox="1"/>
            <p:nvPr/>
          </p:nvSpPr>
          <p:spPr>
            <a:xfrm>
              <a:off x="-204622" y="-18588"/>
              <a:ext cx="12149323" cy="2478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Es elaborado por el todo el equipo directivo con las aportaciones del claustro .El Claustro debe dar el visto bueno, y la aprueba el Consejo Escolar. Y se revisa anualmente. Se evalúa a través de la memoria final que es enviada a inspección. </a:t>
              </a: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19213" y="2936979"/>
              <a:ext cx="16499894" cy="249616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50000"/>
                </a:gs>
                <a:gs pos="100000">
                  <a:srgbClr val="ED9D9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592323" y="3010089"/>
              <a:ext cx="12379058" cy="23499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0" i="0"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 Programación General Anual es el conjunto de actuaciones derivadas de las decisiones adoptadas en el Proyecto Educativo. La </a:t>
              </a:r>
              <a:r>
                <a:rPr b="1" i="0"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PGA</a:t>
              </a:r>
              <a:r>
                <a:rPr b="0" i="0"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 constituye, por tanto, la concreción de los criterios y orientaciones generales para cada curso escolar.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926952" y="5765201"/>
              <a:ext cx="17818972" cy="578939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50000"/>
                </a:gs>
                <a:gs pos="100000">
                  <a:srgbClr val="ED9D9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4"/>
            <p:cNvSpPr txBox="1"/>
            <p:nvPr/>
          </p:nvSpPr>
          <p:spPr>
            <a:xfrm>
              <a:off x="1096518" y="5934767"/>
              <a:ext cx="13187475" cy="5450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Debe</a:t>
              </a:r>
              <a:r>
                <a:rPr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incluir</a:t>
              </a:r>
              <a:endParaRPr/>
            </a:p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Principales conclusiones de la Memoria del curso anterior </a:t>
              </a:r>
              <a:endParaRPr/>
            </a:p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Objetivos prioritarios del centro para el presente curso escolar</a:t>
              </a:r>
              <a:endParaRPr/>
            </a:p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Modificaciones del P.E, y de las programaciones didácticas,</a:t>
              </a:r>
              <a:endParaRPr/>
            </a:p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Planificación de actuación de los órganos de gobierno y de coordinación coordinación docente</a:t>
              </a:r>
              <a:endParaRPr/>
            </a:p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Programas y planes prescriptivos (RRI, PAD, Orientación y acción tutorial, Plan de Convivencia,…)</a:t>
              </a:r>
              <a:endParaRPr/>
            </a:p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Programa anual de actividades complementarias y extraescolares, de innovación y de formación del profesorado </a:t>
              </a: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2854099" y="1909459"/>
              <a:ext cx="2312087" cy="2312087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DBCACA">
                <a:alpha val="89803"/>
              </a:srgbClr>
            </a:solidFill>
            <a:ln cap="flat" cmpd="sng" w="9525">
              <a:solidFill>
                <a:srgbClr val="DBCA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4"/>
            <p:cNvSpPr txBox="1"/>
            <p:nvPr/>
          </p:nvSpPr>
          <p:spPr>
            <a:xfrm>
              <a:off x="13374319" y="1909459"/>
              <a:ext cx="1271647" cy="1739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14200995" y="5197884"/>
              <a:ext cx="2312087" cy="2312087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DBCACA">
                <a:alpha val="89803"/>
              </a:srgbClr>
            </a:solidFill>
            <a:ln cap="flat" cmpd="sng" w="9525">
              <a:solidFill>
                <a:srgbClr val="DBCA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4"/>
            <p:cNvSpPr txBox="1"/>
            <p:nvPr/>
          </p:nvSpPr>
          <p:spPr>
            <a:xfrm>
              <a:off x="14721216" y="5197884"/>
              <a:ext cx="1271647" cy="1739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4"/>
          <p:cNvSpPr/>
          <p:nvPr/>
        </p:nvSpPr>
        <p:spPr>
          <a:xfrm>
            <a:off x="321772" y="694372"/>
            <a:ext cx="4149828" cy="2400060"/>
          </a:xfrm>
          <a:prstGeom prst="roundRect">
            <a:avLst>
              <a:gd fmla="val 10000" name="adj"/>
            </a:avLst>
          </a:prstGeom>
          <a:gradFill>
            <a:gsLst>
              <a:gs pos="0">
                <a:srgbClr val="A50000"/>
              </a:gs>
              <a:gs pos="100000">
                <a:srgbClr val="ED9D9D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Programación general anual (P.G.A)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/>
          <p:nvPr/>
        </p:nvSpPr>
        <p:spPr>
          <a:xfrm>
            <a:off x="1" y="12777866"/>
            <a:ext cx="24387174" cy="941193"/>
          </a:xfrm>
          <a:prstGeom prst="rect">
            <a:avLst/>
          </a:prstGeom>
          <a:solidFill>
            <a:srgbClr val="FFBF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LLAVE-MAESTRA-IDENTIDAD-LOGO-RGB@2x.png" id="150" name="Google Shape;15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48155" y="273020"/>
            <a:ext cx="1417249" cy="141724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238216" y="12836034"/>
            <a:ext cx="21621657" cy="632853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/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ORGANIZACIÓN DE CENTROS</a:t>
            </a:r>
            <a:endParaRPr/>
          </a:p>
          <a:p>
            <a:pPr indent="-342900" lvl="0" marL="342900" marR="0" rtl="0" algn="l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 txBox="1"/>
          <p:nvPr>
            <p:ph idx="4294967295" type="sldNum"/>
          </p:nvPr>
        </p:nvSpPr>
        <p:spPr>
          <a:xfrm>
            <a:off x="23561675" y="12888402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latin typeface="Montserrat Light"/>
                <a:ea typeface="Montserrat Light"/>
                <a:cs typeface="Montserrat Light"/>
                <a:sym typeface="Montserrat Light"/>
              </a:rPr>
              <a:t>‹#›</a:t>
            </a:fld>
            <a:endParaRPr sz="20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153" name="Google Shape;153;p5"/>
          <p:cNvGrpSpPr/>
          <p:nvPr/>
        </p:nvGrpSpPr>
        <p:grpSpPr>
          <a:xfrm>
            <a:off x="5763612" y="1013288"/>
            <a:ext cx="17798062" cy="11514404"/>
            <a:chOff x="253635" y="0"/>
            <a:chExt cx="17798062" cy="11514404"/>
          </a:xfrm>
        </p:grpSpPr>
        <p:sp>
          <p:nvSpPr>
            <p:cNvPr id="154" name="Google Shape;154;p5"/>
            <p:cNvSpPr/>
            <p:nvPr/>
          </p:nvSpPr>
          <p:spPr>
            <a:xfrm>
              <a:off x="253635" y="0"/>
              <a:ext cx="15343944" cy="345432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50000"/>
                </a:gs>
                <a:gs pos="100000">
                  <a:srgbClr val="ED9D9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5"/>
            <p:cNvSpPr txBox="1"/>
            <p:nvPr/>
          </p:nvSpPr>
          <p:spPr>
            <a:xfrm>
              <a:off x="354809" y="101174"/>
              <a:ext cx="11616460" cy="3251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Es elaborado por los maestros de ciclo. Se revisa anualmente y su evaluación queda recogida en la memoria final .</a:t>
              </a: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1794248" y="4075863"/>
              <a:ext cx="15343944" cy="428981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50000"/>
                </a:gs>
                <a:gs pos="100000">
                  <a:srgbClr val="ED9D9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5"/>
            <p:cNvSpPr txBox="1"/>
            <p:nvPr/>
          </p:nvSpPr>
          <p:spPr>
            <a:xfrm>
              <a:off x="1919892" y="4201507"/>
              <a:ext cx="11493468" cy="4038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 legislación actual, nos indica cuales deben sen los objetivos a alcanzar al final de la etapa. Con la propuesta pretendemos secuenciar los contenidos a trabajar en cada curso para cada una de las áreas del currículum, recogiendo los objetivos , las competencias, los contenidos, orientaciones metodológicas,  y criterios de evaluación.</a:t>
              </a: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2707754" y="8950400"/>
              <a:ext cx="15343944" cy="256400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50000"/>
                </a:gs>
                <a:gs pos="100000">
                  <a:srgbClr val="ED9D9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5"/>
            <p:cNvSpPr txBox="1"/>
            <p:nvPr/>
          </p:nvSpPr>
          <p:spPr>
            <a:xfrm>
              <a:off x="2782851" y="9025497"/>
              <a:ext cx="11594562" cy="24138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partir de ellas, se elaboran luego las programaciones de aula.</a:t>
              </a: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13098634" y="2619527"/>
              <a:ext cx="2245308" cy="2245308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DBCACA">
                <a:alpha val="89803"/>
              </a:srgbClr>
            </a:solidFill>
            <a:ln cap="flat" cmpd="sng" w="9525">
              <a:solidFill>
                <a:srgbClr val="DBCA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5"/>
            <p:cNvSpPr txBox="1"/>
            <p:nvPr/>
          </p:nvSpPr>
          <p:spPr>
            <a:xfrm>
              <a:off x="13603828" y="2619527"/>
              <a:ext cx="1234920" cy="1689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14452511" y="6626540"/>
              <a:ext cx="2245308" cy="2245308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DBCACA">
                <a:alpha val="89803"/>
              </a:srgbClr>
            </a:solidFill>
            <a:ln cap="flat" cmpd="sng" w="9525">
              <a:solidFill>
                <a:srgbClr val="DBCA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14957705" y="6626540"/>
              <a:ext cx="1234920" cy="1689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5"/>
          <p:cNvSpPr/>
          <p:nvPr/>
        </p:nvSpPr>
        <p:spPr>
          <a:xfrm>
            <a:off x="480089" y="973376"/>
            <a:ext cx="3206086" cy="3027124"/>
          </a:xfrm>
          <a:prstGeom prst="roundRect">
            <a:avLst>
              <a:gd fmla="val 10000" name="adj"/>
            </a:avLst>
          </a:prstGeom>
          <a:gradFill>
            <a:gsLst>
              <a:gs pos="0">
                <a:srgbClr val="A50000"/>
              </a:gs>
              <a:gs pos="100000">
                <a:srgbClr val="ED9D9D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Propuesta pedagógica/Concreción curricular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/>
          <p:nvPr/>
        </p:nvSpPr>
        <p:spPr>
          <a:xfrm>
            <a:off x="1" y="12777866"/>
            <a:ext cx="24387174" cy="941193"/>
          </a:xfrm>
          <a:prstGeom prst="rect">
            <a:avLst/>
          </a:prstGeom>
          <a:solidFill>
            <a:srgbClr val="FFBF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LLAVE-MAESTRA-IDENTIDAD-LOGO-RGB@2x.png" id="170" name="Google Shape;17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48155" y="273020"/>
            <a:ext cx="1417249" cy="141724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6"/>
          <p:cNvSpPr txBox="1"/>
          <p:nvPr/>
        </p:nvSpPr>
        <p:spPr>
          <a:xfrm>
            <a:off x="238216" y="12836034"/>
            <a:ext cx="21621657" cy="632853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/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ORGANIZACIÓN DE CENTROS</a:t>
            </a:r>
            <a:endParaRPr/>
          </a:p>
          <a:p>
            <a:pPr indent="-342900" lvl="0" marL="342900" marR="0" rtl="0" algn="l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"/>
          <p:cNvSpPr txBox="1"/>
          <p:nvPr>
            <p:ph idx="4294967295" type="sldNum"/>
          </p:nvPr>
        </p:nvSpPr>
        <p:spPr>
          <a:xfrm>
            <a:off x="23561675" y="12888402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latin typeface="Montserrat Light"/>
                <a:ea typeface="Montserrat Light"/>
                <a:cs typeface="Montserrat Light"/>
                <a:sym typeface="Montserrat Light"/>
              </a:rPr>
              <a:t>‹#›</a:t>
            </a:fld>
            <a:endParaRPr sz="20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73" name="Google Shape;173;p6"/>
          <p:cNvSpPr txBox="1"/>
          <p:nvPr>
            <p:ph idx="1" type="subTitle"/>
          </p:nvPr>
        </p:nvSpPr>
        <p:spPr>
          <a:xfrm>
            <a:off x="13326906" y="2434946"/>
            <a:ext cx="10321261" cy="4069497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/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Muchas veces surge la duda, y no sabemos diferenciar bien unos de otros. Os pongo un ejemplo:</a:t>
            </a:r>
            <a:endParaRPr/>
          </a:p>
          <a:p>
            <a:pPr indent="0" lvl="0" marL="0" rtl="0" algn="just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Plan de convivencia. Dentro de este hay un programa de igualdad de género y dentro de este programa, se lleva a cabo un proyecto sobre las importancia de las mujeres en la ciencia </a:t>
            </a:r>
            <a:endParaRPr/>
          </a:p>
        </p:txBody>
      </p:sp>
      <p:sp>
        <p:nvSpPr>
          <p:cNvPr id="174" name="Google Shape;174;p6"/>
          <p:cNvSpPr/>
          <p:nvPr/>
        </p:nvSpPr>
        <p:spPr>
          <a:xfrm>
            <a:off x="480089" y="973376"/>
            <a:ext cx="4149828" cy="2400060"/>
          </a:xfrm>
          <a:prstGeom prst="roundRect">
            <a:avLst>
              <a:gd fmla="val 10000" name="adj"/>
            </a:avLst>
          </a:prstGeom>
          <a:gradFill>
            <a:gsLst>
              <a:gs pos="0">
                <a:srgbClr val="A50000"/>
              </a:gs>
              <a:gs pos="100000">
                <a:srgbClr val="ED9D9D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Planes y programas </a:t>
            </a:r>
            <a:endParaRPr/>
          </a:p>
        </p:txBody>
      </p:sp>
      <p:grpSp>
        <p:nvGrpSpPr>
          <p:cNvPr id="175" name="Google Shape;175;p6"/>
          <p:cNvGrpSpPr/>
          <p:nvPr/>
        </p:nvGrpSpPr>
        <p:grpSpPr>
          <a:xfrm>
            <a:off x="5687026" y="1198941"/>
            <a:ext cx="7174949" cy="6183502"/>
            <a:chOff x="1657184" y="217297"/>
            <a:chExt cx="7174949" cy="6183502"/>
          </a:xfrm>
        </p:grpSpPr>
        <p:sp>
          <p:nvSpPr>
            <p:cNvPr id="176" name="Google Shape;176;p6"/>
            <p:cNvSpPr/>
            <p:nvPr/>
          </p:nvSpPr>
          <p:spPr>
            <a:xfrm rot="5400000">
              <a:off x="2152543" y="1870116"/>
              <a:ext cx="1653956" cy="1882971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D0B9BA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1657184" y="217297"/>
              <a:ext cx="2784289" cy="1948912"/>
            </a:xfrm>
            <a:prstGeom prst="roundRect">
              <a:avLst>
                <a:gd fmla="val 16670" name="adj"/>
              </a:avLst>
            </a:prstGeom>
            <a:gradFill>
              <a:gsLst>
                <a:gs pos="0">
                  <a:srgbClr val="A50000"/>
                </a:gs>
                <a:gs pos="100000">
                  <a:srgbClr val="ED9D9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6"/>
            <p:cNvSpPr txBox="1"/>
            <p:nvPr/>
          </p:nvSpPr>
          <p:spPr>
            <a:xfrm>
              <a:off x="1752339" y="312452"/>
              <a:ext cx="2593979" cy="17586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Planes</a:t>
              </a: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4498635" y="222545"/>
              <a:ext cx="2025026" cy="1575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 rot="5400000">
              <a:off x="4461015" y="4059388"/>
              <a:ext cx="1653956" cy="1882971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D0B9BA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22817" y="2225943"/>
              <a:ext cx="2784289" cy="1948912"/>
            </a:xfrm>
            <a:prstGeom prst="roundRect">
              <a:avLst>
                <a:gd fmla="val 16670" name="adj"/>
              </a:avLst>
            </a:prstGeom>
            <a:gradFill>
              <a:gsLst>
                <a:gs pos="0">
                  <a:srgbClr val="A50000"/>
                </a:gs>
                <a:gs pos="100000">
                  <a:srgbClr val="ED9D9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6"/>
            <p:cNvSpPr txBox="1"/>
            <p:nvPr/>
          </p:nvSpPr>
          <p:spPr>
            <a:xfrm>
              <a:off x="4117972" y="2321098"/>
              <a:ext cx="2593979" cy="17586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Programas</a:t>
              </a: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6807107" y="2411817"/>
              <a:ext cx="2025026" cy="1575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6039496" y="4451887"/>
              <a:ext cx="2784289" cy="1948912"/>
            </a:xfrm>
            <a:prstGeom prst="roundRect">
              <a:avLst>
                <a:gd fmla="val 16670" name="adj"/>
              </a:avLst>
            </a:prstGeom>
            <a:gradFill>
              <a:gsLst>
                <a:gs pos="0">
                  <a:srgbClr val="A50000"/>
                </a:gs>
                <a:gs pos="100000">
                  <a:srgbClr val="ED9D9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6"/>
            <p:cNvSpPr txBox="1"/>
            <p:nvPr/>
          </p:nvSpPr>
          <p:spPr>
            <a:xfrm>
              <a:off x="6134651" y="4547042"/>
              <a:ext cx="2593979" cy="17586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Proyectos</a:t>
              </a:r>
              <a:endParaRPr/>
            </a:p>
          </p:txBody>
        </p:sp>
      </p:grpSp>
      <p:grpSp>
        <p:nvGrpSpPr>
          <p:cNvPr id="186" name="Google Shape;186;p6"/>
          <p:cNvGrpSpPr/>
          <p:nvPr/>
        </p:nvGrpSpPr>
        <p:grpSpPr>
          <a:xfrm>
            <a:off x="509431" y="7968586"/>
            <a:ext cx="18135193" cy="4615279"/>
            <a:chOff x="0" y="1996"/>
            <a:chExt cx="18135193" cy="4615279"/>
          </a:xfrm>
        </p:grpSpPr>
        <p:sp>
          <p:nvSpPr>
            <p:cNvPr id="187" name="Google Shape;187;p6"/>
            <p:cNvSpPr/>
            <p:nvPr/>
          </p:nvSpPr>
          <p:spPr>
            <a:xfrm>
              <a:off x="5185263" y="1996"/>
              <a:ext cx="12949930" cy="2290531"/>
            </a:xfrm>
            <a:prstGeom prst="rightArrow">
              <a:avLst>
                <a:gd fmla="val 75000" name="adj1"/>
                <a:gd fmla="val 50000" name="adj2"/>
              </a:avLst>
            </a:prstGeom>
            <a:solidFill>
              <a:srgbClr val="DBCACA">
                <a:alpha val="89803"/>
              </a:srgbClr>
            </a:solidFill>
            <a:ln cap="flat" cmpd="sng" w="9525">
              <a:solidFill>
                <a:srgbClr val="DBCA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6"/>
            <p:cNvSpPr txBox="1"/>
            <p:nvPr/>
          </p:nvSpPr>
          <p:spPr>
            <a:xfrm>
              <a:off x="5185263" y="288312"/>
              <a:ext cx="12090981" cy="1717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775" lIns="17775" spcFirstLastPara="1" rIns="17775" wrap="square" tIns="17775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Son los obligatorios que debemos tener en el centro según las Administraciones </a:t>
              </a:r>
              <a:endParaRPr/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Por ejemplo: Convivencia, Atención a la Diversidad, Acción Tutorial, Fomento de la lectura, TICs…</a:t>
              </a:r>
              <a:endParaRPr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5301" y="47656"/>
              <a:ext cx="5179961" cy="2113407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50000"/>
                </a:gs>
                <a:gs pos="100000">
                  <a:srgbClr val="ED9D9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6"/>
            <p:cNvSpPr txBox="1"/>
            <p:nvPr/>
          </p:nvSpPr>
          <p:spPr>
            <a:xfrm>
              <a:off x="108469" y="150824"/>
              <a:ext cx="4973625" cy="19070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121900" spcFirstLastPara="1" rIns="12190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Prescriptivos</a:t>
              </a: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5967570" y="2503868"/>
              <a:ext cx="11640538" cy="2113407"/>
            </a:xfrm>
            <a:prstGeom prst="rightArrow">
              <a:avLst>
                <a:gd fmla="val 75000" name="adj1"/>
                <a:gd fmla="val 50000" name="adj2"/>
              </a:avLst>
            </a:prstGeom>
            <a:solidFill>
              <a:srgbClr val="DBCACA">
                <a:alpha val="89803"/>
              </a:srgbClr>
            </a:solidFill>
            <a:ln cap="flat" cmpd="sng" w="9525">
              <a:solidFill>
                <a:srgbClr val="DBCA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6"/>
            <p:cNvSpPr txBox="1"/>
            <p:nvPr/>
          </p:nvSpPr>
          <p:spPr>
            <a:xfrm>
              <a:off x="5967570" y="2768044"/>
              <a:ext cx="10848010" cy="1585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775" lIns="17775" spcFirstLastPara="1" rIns="17775" wrap="square" tIns="17775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Los elige el centro. </a:t>
              </a:r>
              <a:endParaRPr/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Por ejemplo : reciclaje, red de escuelas solidarias</a:t>
              </a: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0" y="2474238"/>
              <a:ext cx="5435182" cy="2113407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50000"/>
                </a:gs>
                <a:gs pos="100000">
                  <a:srgbClr val="ED9D9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6"/>
            <p:cNvSpPr txBox="1"/>
            <p:nvPr/>
          </p:nvSpPr>
          <p:spPr>
            <a:xfrm>
              <a:off x="103168" y="2577406"/>
              <a:ext cx="5228846" cy="19070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121900" spcFirstLastPara="1" rIns="12190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 prescriptivos</a:t>
              </a:r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"/>
          <p:cNvSpPr txBox="1"/>
          <p:nvPr>
            <p:ph type="ctrTitle"/>
          </p:nvPr>
        </p:nvSpPr>
        <p:spPr>
          <a:xfrm>
            <a:off x="4759325" y="6810375"/>
            <a:ext cx="14868525" cy="1189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Organización de centro</a:t>
            </a:r>
            <a:endParaRPr b="1">
              <a:solidFill>
                <a:srgbClr val="F200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7"/>
          <p:cNvSpPr txBox="1"/>
          <p:nvPr>
            <p:ph idx="1" type="subTitle"/>
          </p:nvPr>
        </p:nvSpPr>
        <p:spPr>
          <a:xfrm>
            <a:off x="3457575" y="8057581"/>
            <a:ext cx="18402298" cy="4072953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/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Ya conoces la estructura de un centro y los documentos que podemos manejar o elaborar. </a:t>
            </a:r>
            <a:endParaRPr/>
          </a:p>
          <a:p>
            <a:pPr indent="0" lvl="0" marL="0" rtl="0" algn="just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Pero no debes de olvidar otro documento básico del que debemos partir, que es la 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circular de inicio de curso/instrucciones de inicio de curso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. Ahí siempre vienen recogidas las novedades para cada curso escolar </a:t>
            </a:r>
            <a:endParaRPr/>
          </a:p>
        </p:txBody>
      </p:sp>
      <p:pic>
        <p:nvPicPr>
          <p:cNvPr descr="shutterstock_1070223983.jpg" id="201" name="Google Shape;201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4562" r="14561" t="0"/>
          <a:stretch/>
        </p:blipFill>
        <p:spPr>
          <a:xfrm>
            <a:off x="9781570" y="1585465"/>
            <a:ext cx="4824036" cy="4824038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2" name="Google Shape;202;p7"/>
          <p:cNvSpPr/>
          <p:nvPr/>
        </p:nvSpPr>
        <p:spPr>
          <a:xfrm>
            <a:off x="1" y="12777866"/>
            <a:ext cx="24387174" cy="941193"/>
          </a:xfrm>
          <a:prstGeom prst="rect">
            <a:avLst/>
          </a:prstGeom>
          <a:solidFill>
            <a:srgbClr val="FFBF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LLAVE-MAESTRA-IDENTIDAD-LOGO-RGB@2x.png" id="203" name="Google Shape;20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48155" y="273020"/>
            <a:ext cx="1417249" cy="141724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7"/>
          <p:cNvSpPr txBox="1"/>
          <p:nvPr/>
        </p:nvSpPr>
        <p:spPr>
          <a:xfrm>
            <a:off x="238216" y="12836034"/>
            <a:ext cx="21621657" cy="632853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/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ORGANIZACIÓN DE CENTROS</a:t>
            </a:r>
            <a:endParaRPr/>
          </a:p>
          <a:p>
            <a:pPr indent="-342900" lvl="0" marL="342900" marR="0" rtl="0" algn="l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"/>
          <p:cNvSpPr txBox="1"/>
          <p:nvPr>
            <p:ph idx="4294967295" type="sldNum"/>
          </p:nvPr>
        </p:nvSpPr>
        <p:spPr>
          <a:xfrm>
            <a:off x="23561675" y="12888402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latin typeface="Montserrat Light"/>
                <a:ea typeface="Montserrat Light"/>
                <a:cs typeface="Montserrat Light"/>
                <a:sym typeface="Montserrat Light"/>
              </a:rPr>
              <a:t>‹#›</a:t>
            </a:fld>
            <a:endParaRPr sz="20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"/>
          <p:cNvSpPr txBox="1"/>
          <p:nvPr>
            <p:ph type="ctrTitle"/>
          </p:nvPr>
        </p:nvSpPr>
        <p:spPr>
          <a:xfrm>
            <a:off x="4113630" y="1000483"/>
            <a:ext cx="14868997" cy="1190422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Enlaces web</a:t>
            </a:r>
            <a:endParaRPr/>
          </a:p>
        </p:txBody>
      </p:sp>
      <p:sp>
        <p:nvSpPr>
          <p:cNvPr id="211" name="Google Shape;211;p8"/>
          <p:cNvSpPr txBox="1"/>
          <p:nvPr>
            <p:ph idx="1" type="subTitle"/>
          </p:nvPr>
        </p:nvSpPr>
        <p:spPr>
          <a:xfrm>
            <a:off x="3658076" y="2276806"/>
            <a:ext cx="17071023" cy="9637288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/>
          <a:p>
            <a:pPr indent="-342900" lvl="0" marL="3429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https://alojaweb.educastur.es/web/coleriopiles/documentos/proyecto-educativo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just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https://alojaweb.educastur.es/web/coleriopiles/proyectos/plan-lector-e-investigador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just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http://ceiprioarlanzon.centros.educa.jcyl.es/sitio/upload/CEIP_Rio_Arlanzon_-_Proyecto_Educativo.pdf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just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u="sng">
                <a:solidFill>
                  <a:schemeClr val="hlink"/>
                </a:solidFill>
                <a:hlinkClick r:id="rId6"/>
              </a:rPr>
              <a:t>http://www.colegiojoaquincosta.com/wp-content/uploads/2013/08/RRI.pdf</a:t>
            </a:r>
            <a:endParaRPr sz="3200"/>
          </a:p>
          <a:p>
            <a:pPr indent="-342900" lvl="0" marL="342900" rtl="0" algn="just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u="sng">
                <a:solidFill>
                  <a:schemeClr val="hlink"/>
                </a:solidFill>
                <a:hlinkClick r:id="rId7"/>
              </a:rPr>
              <a:t>http://www.ceipciudaddezaragoza.org/plan-de-convivencia/</a:t>
            </a:r>
            <a:endParaRPr sz="3200"/>
          </a:p>
          <a:p>
            <a:pPr indent="-342900" lvl="0" marL="342900" rtl="0" algn="just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u="sng">
                <a:solidFill>
                  <a:schemeClr val="hlink"/>
                </a:solidFill>
                <a:hlinkClick r:id="rId8"/>
              </a:rPr>
              <a:t>https://www.educastur.es/-/circular-inicio-curso-2019-2020-para-centros-docentes-publicos</a:t>
            </a:r>
            <a:endParaRPr sz="3200"/>
          </a:p>
          <a:p>
            <a:pPr indent="-342900" lvl="0" marL="342900" rtl="0" algn="just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b="1" lang="en-US" sz="32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https://www.educacion.navarra.es/documents/27590/203401/Aulas+felices+documentaci%C3%B3n.pdf/3980650d-c22a-48f8-89fc-095acd1faa1b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8"/>
          <p:cNvSpPr txBox="1"/>
          <p:nvPr>
            <p:ph idx="12" type="sldNum"/>
          </p:nvPr>
        </p:nvSpPr>
        <p:spPr>
          <a:xfrm>
            <a:off x="23561675" y="13023110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Master">
  <a:themeElements>
    <a:clrScheme name="Red 01">
      <a:dk1>
        <a:srgbClr val="000000"/>
      </a:dk1>
      <a:lt1>
        <a:srgbClr val="FFFFFF"/>
      </a:lt1>
      <a:dk2>
        <a:srgbClr val="797979"/>
      </a:dk2>
      <a:lt2>
        <a:srgbClr val="E1221B"/>
      </a:lt2>
      <a:accent1>
        <a:srgbClr val="900600"/>
      </a:accent1>
      <a:accent2>
        <a:srgbClr val="BB0500"/>
      </a:accent2>
      <a:accent3>
        <a:srgbClr val="E1221B"/>
      </a:accent3>
      <a:accent4>
        <a:srgbClr val="EF333B"/>
      </a:accent4>
      <a:accent5>
        <a:srgbClr val="FF5364"/>
      </a:accent5>
      <a:accent6>
        <a:srgbClr val="C7C7C7"/>
      </a:accent6>
      <a:hlink>
        <a:srgbClr val="BB0500"/>
      </a:hlink>
      <a:folHlink>
        <a:srgbClr val="FF53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2018-11-27T11:06:12Z</dcterms:created>
  <dc:creator>Louis Twelve</dc:creator>
</cp:coreProperties>
</file>