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90" y="5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5C4-75C8-4FDD-A618-8CA6F6BC3714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475A-D85E-4315-8679-3AB0768091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53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5C4-75C8-4FDD-A618-8CA6F6BC3714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475A-D85E-4315-8679-3AB0768091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28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5C4-75C8-4FDD-A618-8CA6F6BC3714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475A-D85E-4315-8679-3AB0768091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24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5C4-75C8-4FDD-A618-8CA6F6BC3714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475A-D85E-4315-8679-3AB0768091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6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5C4-75C8-4FDD-A618-8CA6F6BC3714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475A-D85E-4315-8679-3AB0768091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5C4-75C8-4FDD-A618-8CA6F6BC3714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475A-D85E-4315-8679-3AB0768091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026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5C4-75C8-4FDD-A618-8CA6F6BC3714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475A-D85E-4315-8679-3AB0768091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029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5C4-75C8-4FDD-A618-8CA6F6BC3714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475A-D85E-4315-8679-3AB0768091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442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5C4-75C8-4FDD-A618-8CA6F6BC3714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475A-D85E-4315-8679-3AB0768091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14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5C4-75C8-4FDD-A618-8CA6F6BC3714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475A-D85E-4315-8679-3AB0768091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240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5C4-75C8-4FDD-A618-8CA6F6BC3714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475A-D85E-4315-8679-3AB0768091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792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705C4-75C8-4FDD-A618-8CA6F6BC3714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7475A-D85E-4315-8679-3AB0768091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89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9716" y="132735"/>
            <a:ext cx="48374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>
                <a:latin typeface="BMD Market Fresh Bold All Caps" panose="020B0503020200000000" pitchFamily="34" charset="0"/>
              </a:rPr>
              <a:t>What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 </a:t>
            </a:r>
            <a:r>
              <a:rPr lang="es-ES" sz="3200" dirty="0" err="1" smtClean="0">
                <a:latin typeface="BMD Market Fresh Bold All Caps" panose="020B0503020200000000" pitchFamily="34" charset="0"/>
              </a:rPr>
              <a:t>is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 </a:t>
            </a:r>
            <a:r>
              <a:rPr lang="es-ES" sz="3200" dirty="0" err="1" smtClean="0">
                <a:latin typeface="BMD Market Fresh Bold All Caps" panose="020B0503020200000000" pitchFamily="34" charset="0"/>
              </a:rPr>
              <a:t>the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 </a:t>
            </a:r>
            <a:r>
              <a:rPr lang="es-ES" sz="3200" dirty="0" err="1" smtClean="0">
                <a:latin typeface="BMD Market Fresh Bold All Caps" panose="020B0503020200000000" pitchFamily="34" charset="0"/>
              </a:rPr>
              <a:t>meaning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 of </a:t>
            </a:r>
            <a:r>
              <a:rPr lang="es-ES" sz="3200" dirty="0" err="1" smtClean="0">
                <a:latin typeface="BMD Market Fresh Bold All Caps" panose="020B0503020200000000" pitchFamily="34" charset="0"/>
              </a:rPr>
              <a:t>the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 </a:t>
            </a:r>
            <a:r>
              <a:rPr lang="es-ES" sz="3200" dirty="0" err="1" smtClean="0">
                <a:latin typeface="BMD Market Fresh Bold All Caps" panose="020B0503020200000000" pitchFamily="34" charset="0"/>
              </a:rPr>
              <a:t>phrasal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 </a:t>
            </a:r>
            <a:r>
              <a:rPr lang="es-ES" sz="3200" dirty="0" err="1" smtClean="0">
                <a:latin typeface="BMD Market Fresh Bold All Caps" panose="020B0503020200000000" pitchFamily="34" charset="0"/>
              </a:rPr>
              <a:t>verb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?</a:t>
            </a:r>
            <a:endParaRPr lang="es-ES" sz="3200" dirty="0">
              <a:latin typeface="BMD Market Fresh Bold All Caps" panose="020B0503020200000000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16" y="1261264"/>
            <a:ext cx="4335472" cy="433547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50" y="3314253"/>
            <a:ext cx="3568556" cy="3568556"/>
          </a:xfrm>
          <a:prstGeom prst="rect">
            <a:avLst/>
          </a:prstGeom>
        </p:spPr>
      </p:pic>
      <p:sp>
        <p:nvSpPr>
          <p:cNvPr id="6" name="Llamada ovalada 5"/>
          <p:cNvSpPr/>
          <p:nvPr/>
        </p:nvSpPr>
        <p:spPr>
          <a:xfrm rot="876651">
            <a:off x="3909103" y="2274755"/>
            <a:ext cx="3804290" cy="2668929"/>
          </a:xfrm>
          <a:prstGeom prst="wedgeEllipseCallout">
            <a:avLst/>
          </a:prstGeom>
          <a:solidFill>
            <a:schemeClr val="bg1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4318665" y="3009056"/>
            <a:ext cx="2985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 smtClean="0">
                <a:latin typeface="Goudy Old Style" panose="02020502050305020303" pitchFamily="18" charset="0"/>
              </a:rPr>
              <a:t>The</a:t>
            </a:r>
            <a:r>
              <a:rPr lang="es-ES" sz="2400" dirty="0" smtClean="0">
                <a:latin typeface="Goudy Old Style" panose="02020502050305020303" pitchFamily="18" charset="0"/>
              </a:rPr>
              <a:t> </a:t>
            </a:r>
            <a:r>
              <a:rPr lang="es-ES" sz="2400" dirty="0" err="1" smtClean="0">
                <a:latin typeface="Goudy Old Style" panose="02020502050305020303" pitchFamily="18" charset="0"/>
              </a:rPr>
              <a:t>last</a:t>
            </a:r>
            <a:r>
              <a:rPr lang="es-ES" sz="2400" dirty="0" smtClean="0">
                <a:latin typeface="Goudy Old Style" panose="02020502050305020303" pitchFamily="18" charset="0"/>
              </a:rPr>
              <a:t> time </a:t>
            </a:r>
            <a:r>
              <a:rPr lang="es-ES" sz="2400" dirty="0" err="1" smtClean="0">
                <a:latin typeface="Goudy Old Style" panose="02020502050305020303" pitchFamily="18" charset="0"/>
              </a:rPr>
              <a:t>they</a:t>
            </a:r>
            <a:r>
              <a:rPr lang="es-ES" sz="2400" dirty="0" smtClean="0">
                <a:latin typeface="Goudy Old Style" panose="02020502050305020303" pitchFamily="18" charset="0"/>
              </a:rPr>
              <a:t> </a:t>
            </a:r>
            <a:r>
              <a:rPr lang="es-ES" sz="2400" b="1" dirty="0" err="1" smtClean="0">
                <a:latin typeface="Goudy Old Style" panose="02020502050305020303" pitchFamily="18" charset="0"/>
              </a:rPr>
              <a:t>brough</a:t>
            </a:r>
            <a:r>
              <a:rPr lang="es-ES" sz="2400" b="1" dirty="0" smtClean="0">
                <a:latin typeface="Goudy Old Style" panose="02020502050305020303" pitchFamily="18" charset="0"/>
              </a:rPr>
              <a:t> </a:t>
            </a:r>
            <a:r>
              <a:rPr lang="es-ES" sz="2400" b="1" dirty="0" err="1" smtClean="0">
                <a:latin typeface="Goudy Old Style" panose="02020502050305020303" pitchFamily="18" charset="0"/>
              </a:rPr>
              <a:t>out</a:t>
            </a:r>
            <a:r>
              <a:rPr lang="es-ES" sz="2400" b="1" dirty="0" smtClean="0">
                <a:latin typeface="Goudy Old Style" panose="02020502050305020303" pitchFamily="18" charset="0"/>
              </a:rPr>
              <a:t> </a:t>
            </a:r>
            <a:r>
              <a:rPr lang="es-ES" sz="2400" dirty="0" smtClean="0">
                <a:latin typeface="Goudy Old Style" panose="02020502050305020303" pitchFamily="18" charset="0"/>
              </a:rPr>
              <a:t>a record </a:t>
            </a:r>
            <a:r>
              <a:rPr lang="es-ES" sz="2400" dirty="0" err="1" smtClean="0">
                <a:latin typeface="Goudy Old Style" panose="02020502050305020303" pitchFamily="18" charset="0"/>
              </a:rPr>
              <a:t>was</a:t>
            </a:r>
            <a:r>
              <a:rPr lang="es-ES" sz="2400" dirty="0" smtClean="0">
                <a:latin typeface="Goudy Old Style" panose="02020502050305020303" pitchFamily="18" charset="0"/>
              </a:rPr>
              <a:t> in 1980!</a:t>
            </a:r>
            <a:endParaRPr lang="es-ES" sz="2400" dirty="0">
              <a:latin typeface="Goudy Old Style" panose="02020502050305020303" pitchFamily="18" charset="0"/>
            </a:endParaRPr>
          </a:p>
        </p:txBody>
      </p:sp>
      <p:grpSp>
        <p:nvGrpSpPr>
          <p:cNvPr id="18" name="respuesta A"/>
          <p:cNvGrpSpPr/>
          <p:nvPr/>
        </p:nvGrpSpPr>
        <p:grpSpPr>
          <a:xfrm>
            <a:off x="8365662" y="1074098"/>
            <a:ext cx="2580967" cy="1238279"/>
            <a:chOff x="8365662" y="1074098"/>
            <a:chExt cx="2580967" cy="1238279"/>
          </a:xfrm>
        </p:grpSpPr>
        <p:sp>
          <p:nvSpPr>
            <p:cNvPr id="10" name="Rectángulo redondeado 9"/>
            <p:cNvSpPr/>
            <p:nvPr/>
          </p:nvSpPr>
          <p:spPr>
            <a:xfrm>
              <a:off x="8365662" y="1074098"/>
              <a:ext cx="2580967" cy="123827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8762766" y="1192670"/>
              <a:ext cx="178675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dirty="0" smtClean="0">
                  <a:latin typeface="Goudy Old Style" panose="02020502050305020303" pitchFamily="18" charset="0"/>
                </a:rPr>
                <a:t>Produce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something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that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will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be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sold</a:t>
              </a:r>
              <a:endParaRPr lang="es-ES" sz="2000" dirty="0">
                <a:latin typeface="Goudy Old Style" panose="02020502050305020303" pitchFamily="18" charset="0"/>
              </a:endParaRPr>
            </a:p>
          </p:txBody>
        </p:sp>
      </p:grpSp>
      <p:grpSp>
        <p:nvGrpSpPr>
          <p:cNvPr id="17" name="respuesta B"/>
          <p:cNvGrpSpPr/>
          <p:nvPr/>
        </p:nvGrpSpPr>
        <p:grpSpPr>
          <a:xfrm>
            <a:off x="8365662" y="2917655"/>
            <a:ext cx="2580967" cy="1238279"/>
            <a:chOff x="8365662" y="2917655"/>
            <a:chExt cx="2580967" cy="1238279"/>
          </a:xfrm>
        </p:grpSpPr>
        <p:sp>
          <p:nvSpPr>
            <p:cNvPr id="11" name="Rectángulo redondeado 10"/>
            <p:cNvSpPr/>
            <p:nvPr/>
          </p:nvSpPr>
          <p:spPr>
            <a:xfrm>
              <a:off x="8365662" y="2917655"/>
              <a:ext cx="2580967" cy="123827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8762766" y="3336739"/>
              <a:ext cx="17867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dirty="0" smtClean="0">
                  <a:latin typeface="Goudy Old Style" panose="02020502050305020303" pitchFamily="18" charset="0"/>
                </a:rPr>
                <a:t>Test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something</a:t>
              </a:r>
              <a:endParaRPr lang="es-ES" sz="2000" dirty="0">
                <a:latin typeface="Goudy Old Style" panose="02020502050305020303" pitchFamily="18" charset="0"/>
              </a:endParaRPr>
            </a:p>
          </p:txBody>
        </p:sp>
      </p:grpSp>
      <p:grpSp>
        <p:nvGrpSpPr>
          <p:cNvPr id="16" name="respuesta C"/>
          <p:cNvGrpSpPr/>
          <p:nvPr/>
        </p:nvGrpSpPr>
        <p:grpSpPr>
          <a:xfrm>
            <a:off x="8365662" y="4761211"/>
            <a:ext cx="2580967" cy="1238279"/>
            <a:chOff x="8365662" y="4761211"/>
            <a:chExt cx="2580967" cy="1238279"/>
          </a:xfrm>
        </p:grpSpPr>
        <p:sp>
          <p:nvSpPr>
            <p:cNvPr id="12" name="Rectángulo redondeado 11"/>
            <p:cNvSpPr/>
            <p:nvPr/>
          </p:nvSpPr>
          <p:spPr>
            <a:xfrm>
              <a:off x="8365662" y="4761211"/>
              <a:ext cx="2580967" cy="123827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8762766" y="4872518"/>
              <a:ext cx="178675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dirty="0" err="1" smtClean="0">
                  <a:latin typeface="Goudy Old Style" panose="02020502050305020303" pitchFamily="18" charset="0"/>
                </a:rPr>
                <a:t>Become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available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to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watch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or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buy</a:t>
              </a:r>
              <a:endParaRPr lang="es-ES" sz="2000" dirty="0">
                <a:latin typeface="Goudy Old Style" panose="02020502050305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267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9716" y="132735"/>
            <a:ext cx="48374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>
                <a:latin typeface="BMD Market Fresh Bold All Caps" panose="020B0503020200000000" pitchFamily="34" charset="0"/>
              </a:rPr>
              <a:t>What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 </a:t>
            </a:r>
            <a:r>
              <a:rPr lang="es-ES" sz="3200" dirty="0" err="1" smtClean="0">
                <a:latin typeface="BMD Market Fresh Bold All Caps" panose="020B0503020200000000" pitchFamily="34" charset="0"/>
              </a:rPr>
              <a:t>is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 </a:t>
            </a:r>
            <a:r>
              <a:rPr lang="es-ES" sz="3200" dirty="0" err="1" smtClean="0">
                <a:latin typeface="BMD Market Fresh Bold All Caps" panose="020B0503020200000000" pitchFamily="34" charset="0"/>
              </a:rPr>
              <a:t>the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 </a:t>
            </a:r>
            <a:r>
              <a:rPr lang="es-ES" sz="3200" dirty="0" err="1" smtClean="0">
                <a:latin typeface="BMD Market Fresh Bold All Caps" panose="020B0503020200000000" pitchFamily="34" charset="0"/>
              </a:rPr>
              <a:t>meaning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 of </a:t>
            </a:r>
            <a:r>
              <a:rPr lang="es-ES" sz="3200" dirty="0" err="1" smtClean="0">
                <a:latin typeface="BMD Market Fresh Bold All Caps" panose="020B0503020200000000" pitchFamily="34" charset="0"/>
              </a:rPr>
              <a:t>the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 </a:t>
            </a:r>
            <a:r>
              <a:rPr lang="es-ES" sz="3200" dirty="0" err="1" smtClean="0">
                <a:latin typeface="BMD Market Fresh Bold All Caps" panose="020B0503020200000000" pitchFamily="34" charset="0"/>
              </a:rPr>
              <a:t>phrasal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 </a:t>
            </a:r>
            <a:r>
              <a:rPr lang="es-ES" sz="3200" dirty="0" err="1" smtClean="0">
                <a:latin typeface="BMD Market Fresh Bold All Caps" panose="020B0503020200000000" pitchFamily="34" charset="0"/>
              </a:rPr>
              <a:t>verb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?</a:t>
            </a:r>
            <a:endParaRPr lang="es-ES" sz="3200" dirty="0">
              <a:latin typeface="BMD Market Fresh Bold All Caps" panose="020B0503020200000000" pitchFamily="34" charset="0"/>
            </a:endParaRPr>
          </a:p>
        </p:txBody>
      </p:sp>
      <p:sp>
        <p:nvSpPr>
          <p:cNvPr id="6" name="Llamada ovalada 5"/>
          <p:cNvSpPr/>
          <p:nvPr/>
        </p:nvSpPr>
        <p:spPr>
          <a:xfrm rot="876651">
            <a:off x="3909103" y="2274755"/>
            <a:ext cx="3804290" cy="2668929"/>
          </a:xfrm>
          <a:prstGeom prst="wedgeEllipseCallout">
            <a:avLst/>
          </a:prstGeom>
          <a:solidFill>
            <a:schemeClr val="bg1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4318665" y="3009056"/>
            <a:ext cx="2985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Goudy Old Style" panose="02020502050305020303" pitchFamily="18" charset="0"/>
              </a:rPr>
              <a:t>I </a:t>
            </a:r>
            <a:r>
              <a:rPr lang="es-ES" sz="2400" dirty="0" err="1" smtClean="0">
                <a:latin typeface="Goudy Old Style" panose="02020502050305020303" pitchFamily="18" charset="0"/>
              </a:rPr>
              <a:t>like</a:t>
            </a:r>
            <a:r>
              <a:rPr lang="es-ES" sz="2400" dirty="0" smtClean="0">
                <a:latin typeface="Goudy Old Style" panose="02020502050305020303" pitchFamily="18" charset="0"/>
              </a:rPr>
              <a:t> to </a:t>
            </a:r>
            <a:r>
              <a:rPr lang="es-ES" sz="2400" b="1" dirty="0" err="1" smtClean="0">
                <a:latin typeface="Goudy Old Style" panose="02020502050305020303" pitchFamily="18" charset="0"/>
              </a:rPr>
              <a:t>work</a:t>
            </a:r>
            <a:r>
              <a:rPr lang="es-ES" sz="2400" b="1" dirty="0" smtClean="0">
                <a:latin typeface="Goudy Old Style" panose="02020502050305020303" pitchFamily="18" charset="0"/>
              </a:rPr>
              <a:t> </a:t>
            </a:r>
            <a:r>
              <a:rPr lang="es-ES" sz="2400" b="1" dirty="0" err="1" smtClean="0">
                <a:latin typeface="Goudy Old Style" panose="02020502050305020303" pitchFamily="18" charset="0"/>
              </a:rPr>
              <a:t>out</a:t>
            </a:r>
            <a:r>
              <a:rPr lang="es-ES" sz="2400" b="1" dirty="0" smtClean="0">
                <a:latin typeface="Goudy Old Style" panose="02020502050305020303" pitchFamily="18" charset="0"/>
              </a:rPr>
              <a:t> </a:t>
            </a:r>
            <a:r>
              <a:rPr lang="es-ES" sz="2400" dirty="0" smtClean="0">
                <a:latin typeface="Goudy Old Style" panose="02020502050305020303" pitchFamily="18" charset="0"/>
              </a:rPr>
              <a:t>in </a:t>
            </a:r>
            <a:r>
              <a:rPr lang="es-ES" sz="2400" dirty="0" err="1" smtClean="0">
                <a:latin typeface="Goudy Old Style" panose="02020502050305020303" pitchFamily="18" charset="0"/>
              </a:rPr>
              <a:t>my</a:t>
            </a:r>
            <a:r>
              <a:rPr lang="es-ES" sz="2400" dirty="0" smtClean="0">
                <a:latin typeface="Goudy Old Style" panose="02020502050305020303" pitchFamily="18" charset="0"/>
              </a:rPr>
              <a:t> free time</a:t>
            </a:r>
            <a:endParaRPr lang="es-ES" sz="2400" dirty="0">
              <a:latin typeface="Goudy Old Style" panose="02020502050305020303" pitchFamily="18" charset="0"/>
            </a:endParaRPr>
          </a:p>
        </p:txBody>
      </p:sp>
      <p:grpSp>
        <p:nvGrpSpPr>
          <p:cNvPr id="18" name="respuesta A"/>
          <p:cNvGrpSpPr/>
          <p:nvPr/>
        </p:nvGrpSpPr>
        <p:grpSpPr>
          <a:xfrm>
            <a:off x="8365662" y="1074098"/>
            <a:ext cx="2580967" cy="1238279"/>
            <a:chOff x="8365662" y="1074098"/>
            <a:chExt cx="2580967" cy="1238279"/>
          </a:xfrm>
        </p:grpSpPr>
        <p:sp>
          <p:nvSpPr>
            <p:cNvPr id="10" name="Rectángulo redondeado 9"/>
            <p:cNvSpPr/>
            <p:nvPr/>
          </p:nvSpPr>
          <p:spPr>
            <a:xfrm>
              <a:off x="8365662" y="1074098"/>
              <a:ext cx="2580967" cy="123827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8564213" y="1184619"/>
              <a:ext cx="218386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dirty="0" smtClean="0">
                  <a:latin typeface="Goudy Old Style" panose="02020502050305020303" pitchFamily="18" charset="0"/>
                </a:rPr>
                <a:t>Do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something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enjoyable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outside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the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house</a:t>
              </a:r>
              <a:endParaRPr lang="es-ES" sz="2000" dirty="0">
                <a:latin typeface="Goudy Old Style" panose="02020502050305020303" pitchFamily="18" charset="0"/>
              </a:endParaRPr>
            </a:p>
          </p:txBody>
        </p:sp>
      </p:grpSp>
      <p:grpSp>
        <p:nvGrpSpPr>
          <p:cNvPr id="17" name="respuesta B"/>
          <p:cNvGrpSpPr/>
          <p:nvPr/>
        </p:nvGrpSpPr>
        <p:grpSpPr>
          <a:xfrm>
            <a:off x="8365662" y="2917655"/>
            <a:ext cx="2580967" cy="1238279"/>
            <a:chOff x="8365662" y="2917655"/>
            <a:chExt cx="2580967" cy="1238279"/>
          </a:xfrm>
        </p:grpSpPr>
        <p:sp>
          <p:nvSpPr>
            <p:cNvPr id="11" name="Rectángulo redondeado 10"/>
            <p:cNvSpPr/>
            <p:nvPr/>
          </p:nvSpPr>
          <p:spPr>
            <a:xfrm>
              <a:off x="8365662" y="2917655"/>
              <a:ext cx="2580967" cy="123827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8762766" y="3336739"/>
              <a:ext cx="17867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dirty="0" err="1" smtClean="0">
                  <a:latin typeface="Goudy Old Style" panose="02020502050305020303" pitchFamily="18" charset="0"/>
                </a:rPr>
                <a:t>Get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rid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of </a:t>
              </a:r>
              <a:endParaRPr lang="es-ES" sz="2000" dirty="0">
                <a:latin typeface="Goudy Old Style" panose="02020502050305020303" pitchFamily="18" charset="0"/>
              </a:endParaRPr>
            </a:p>
          </p:txBody>
        </p:sp>
      </p:grpSp>
      <p:grpSp>
        <p:nvGrpSpPr>
          <p:cNvPr id="16" name="respuesta C"/>
          <p:cNvGrpSpPr/>
          <p:nvPr/>
        </p:nvGrpSpPr>
        <p:grpSpPr>
          <a:xfrm>
            <a:off x="8365662" y="4761211"/>
            <a:ext cx="2580967" cy="1238279"/>
            <a:chOff x="8365662" y="4761211"/>
            <a:chExt cx="2580967" cy="1238279"/>
          </a:xfrm>
        </p:grpSpPr>
        <p:sp>
          <p:nvSpPr>
            <p:cNvPr id="12" name="Rectángulo redondeado 11"/>
            <p:cNvSpPr/>
            <p:nvPr/>
          </p:nvSpPr>
          <p:spPr>
            <a:xfrm>
              <a:off x="8365662" y="4761211"/>
              <a:ext cx="2580967" cy="123827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8762766" y="5180293"/>
              <a:ext cx="17867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dirty="0" err="1" smtClean="0">
                  <a:latin typeface="Goudy Old Style" panose="02020502050305020303" pitchFamily="18" charset="0"/>
                </a:rPr>
                <a:t>Exercise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</a:t>
              </a:r>
              <a:endParaRPr lang="es-ES" sz="2000" dirty="0">
                <a:latin typeface="Goudy Old Style" panose="02020502050305020303" pitchFamily="18" charset="0"/>
              </a:endParaRPr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96" y="4120644"/>
            <a:ext cx="2519409" cy="251940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69" y="1350982"/>
            <a:ext cx="2438095" cy="243809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666" y="4872518"/>
            <a:ext cx="1839151" cy="18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40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9716" y="132735"/>
            <a:ext cx="48374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>
                <a:latin typeface="BMD Market Fresh Bold All Caps" panose="020B0503020200000000" pitchFamily="34" charset="0"/>
              </a:rPr>
              <a:t>What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 </a:t>
            </a:r>
            <a:r>
              <a:rPr lang="es-ES" sz="3200" dirty="0" err="1" smtClean="0">
                <a:latin typeface="BMD Market Fresh Bold All Caps" panose="020B0503020200000000" pitchFamily="34" charset="0"/>
              </a:rPr>
              <a:t>is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 </a:t>
            </a:r>
            <a:r>
              <a:rPr lang="es-ES" sz="3200" dirty="0" err="1" smtClean="0">
                <a:latin typeface="BMD Market Fresh Bold All Caps" panose="020B0503020200000000" pitchFamily="34" charset="0"/>
              </a:rPr>
              <a:t>the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 </a:t>
            </a:r>
            <a:r>
              <a:rPr lang="es-ES" sz="3200" dirty="0" err="1" smtClean="0">
                <a:latin typeface="BMD Market Fresh Bold All Caps" panose="020B0503020200000000" pitchFamily="34" charset="0"/>
              </a:rPr>
              <a:t>meaning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 of </a:t>
            </a:r>
            <a:r>
              <a:rPr lang="es-ES" sz="3200" dirty="0" err="1" smtClean="0">
                <a:latin typeface="BMD Market Fresh Bold All Caps" panose="020B0503020200000000" pitchFamily="34" charset="0"/>
              </a:rPr>
              <a:t>the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 </a:t>
            </a:r>
            <a:r>
              <a:rPr lang="es-ES" sz="3200" dirty="0" err="1" smtClean="0">
                <a:latin typeface="BMD Market Fresh Bold All Caps" panose="020B0503020200000000" pitchFamily="34" charset="0"/>
              </a:rPr>
              <a:t>phrasal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 </a:t>
            </a:r>
            <a:r>
              <a:rPr lang="es-ES" sz="3200" dirty="0" err="1" smtClean="0">
                <a:latin typeface="BMD Market Fresh Bold All Caps" panose="020B0503020200000000" pitchFamily="34" charset="0"/>
              </a:rPr>
              <a:t>verb</a:t>
            </a:r>
            <a:r>
              <a:rPr lang="es-ES" sz="3200" dirty="0" smtClean="0">
                <a:latin typeface="BMD Market Fresh Bold All Caps" panose="020B0503020200000000" pitchFamily="34" charset="0"/>
              </a:rPr>
              <a:t>?</a:t>
            </a:r>
            <a:endParaRPr lang="es-ES" sz="3200" dirty="0">
              <a:latin typeface="BMD Market Fresh Bold All Caps" panose="020B0503020200000000" pitchFamily="34" charset="0"/>
            </a:endParaRPr>
          </a:p>
        </p:txBody>
      </p:sp>
      <p:sp>
        <p:nvSpPr>
          <p:cNvPr id="6" name="Llamada ovalada 5"/>
          <p:cNvSpPr/>
          <p:nvPr/>
        </p:nvSpPr>
        <p:spPr>
          <a:xfrm rot="2380447">
            <a:off x="3426565" y="1951408"/>
            <a:ext cx="2801699" cy="2665304"/>
          </a:xfrm>
          <a:prstGeom prst="wedgeEllipseCallout">
            <a:avLst/>
          </a:prstGeom>
          <a:solidFill>
            <a:schemeClr val="bg1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3494959" y="2905852"/>
            <a:ext cx="2504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 smtClean="0">
                <a:latin typeface="Goudy Old Style" panose="02020502050305020303" pitchFamily="18" charset="0"/>
              </a:rPr>
              <a:t>Would</a:t>
            </a:r>
            <a:r>
              <a:rPr lang="es-ES" sz="2400" dirty="0" smtClean="0">
                <a:latin typeface="Goudy Old Style" panose="02020502050305020303" pitchFamily="18" charset="0"/>
              </a:rPr>
              <a:t> </a:t>
            </a:r>
            <a:r>
              <a:rPr lang="es-ES" sz="2400" dirty="0" err="1" smtClean="0">
                <a:latin typeface="Goudy Old Style" panose="02020502050305020303" pitchFamily="18" charset="0"/>
              </a:rPr>
              <a:t>you</a:t>
            </a:r>
            <a:r>
              <a:rPr lang="es-ES" sz="2400" dirty="0" smtClean="0">
                <a:latin typeface="Goudy Old Style" panose="02020502050305020303" pitchFamily="18" charset="0"/>
              </a:rPr>
              <a:t> </a:t>
            </a:r>
            <a:r>
              <a:rPr lang="es-ES" sz="2400" dirty="0" err="1" smtClean="0">
                <a:latin typeface="Goudy Old Style" panose="02020502050305020303" pitchFamily="18" charset="0"/>
              </a:rPr>
              <a:t>like</a:t>
            </a:r>
            <a:r>
              <a:rPr lang="es-ES" sz="2400" dirty="0" smtClean="0">
                <a:latin typeface="Goudy Old Style" panose="02020502050305020303" pitchFamily="18" charset="0"/>
              </a:rPr>
              <a:t> to </a:t>
            </a:r>
            <a:r>
              <a:rPr lang="es-ES" sz="2400" b="1" dirty="0" err="1" smtClean="0">
                <a:latin typeface="Goudy Old Style" panose="02020502050305020303" pitchFamily="18" charset="0"/>
              </a:rPr>
              <a:t>go</a:t>
            </a:r>
            <a:r>
              <a:rPr lang="es-ES" sz="2400" b="1" dirty="0" smtClean="0">
                <a:latin typeface="Goudy Old Style" panose="02020502050305020303" pitchFamily="18" charset="0"/>
              </a:rPr>
              <a:t> </a:t>
            </a:r>
            <a:r>
              <a:rPr lang="es-ES" sz="2400" b="1" dirty="0" err="1" smtClean="0">
                <a:latin typeface="Goudy Old Style" panose="02020502050305020303" pitchFamily="18" charset="0"/>
              </a:rPr>
              <a:t>out</a:t>
            </a:r>
            <a:r>
              <a:rPr lang="es-ES" sz="2400" b="1" dirty="0" smtClean="0">
                <a:latin typeface="Goudy Old Style" panose="02020502050305020303" pitchFamily="18" charset="0"/>
              </a:rPr>
              <a:t> </a:t>
            </a:r>
            <a:r>
              <a:rPr lang="es-ES" sz="2400" dirty="0" err="1" smtClean="0">
                <a:latin typeface="Goudy Old Style" panose="02020502050305020303" pitchFamily="18" charset="0"/>
              </a:rPr>
              <a:t>with</a:t>
            </a:r>
            <a:r>
              <a:rPr lang="es-ES" sz="2400" dirty="0" smtClean="0">
                <a:latin typeface="Goudy Old Style" panose="02020502050305020303" pitchFamily="18" charset="0"/>
              </a:rPr>
              <a:t> </a:t>
            </a:r>
            <a:r>
              <a:rPr lang="es-ES" sz="2400" dirty="0" err="1" smtClean="0">
                <a:latin typeface="Goudy Old Style" panose="02020502050305020303" pitchFamily="18" charset="0"/>
              </a:rPr>
              <a:t>us</a:t>
            </a:r>
            <a:r>
              <a:rPr lang="es-ES" sz="2400" dirty="0" smtClean="0">
                <a:latin typeface="Goudy Old Style" panose="02020502050305020303" pitchFamily="18" charset="0"/>
              </a:rPr>
              <a:t>?</a:t>
            </a:r>
            <a:endParaRPr lang="es-ES" sz="2400" dirty="0">
              <a:latin typeface="Goudy Old Style" panose="02020502050305020303" pitchFamily="18" charset="0"/>
            </a:endParaRPr>
          </a:p>
        </p:txBody>
      </p:sp>
      <p:grpSp>
        <p:nvGrpSpPr>
          <p:cNvPr id="18" name="respuesta A"/>
          <p:cNvGrpSpPr/>
          <p:nvPr/>
        </p:nvGrpSpPr>
        <p:grpSpPr>
          <a:xfrm>
            <a:off x="8365662" y="1074098"/>
            <a:ext cx="2580967" cy="1238279"/>
            <a:chOff x="8365662" y="1074098"/>
            <a:chExt cx="2580967" cy="1238279"/>
          </a:xfrm>
        </p:grpSpPr>
        <p:sp>
          <p:nvSpPr>
            <p:cNvPr id="10" name="Rectángulo redondeado 9"/>
            <p:cNvSpPr/>
            <p:nvPr/>
          </p:nvSpPr>
          <p:spPr>
            <a:xfrm>
              <a:off x="8365662" y="1074098"/>
              <a:ext cx="2580967" cy="123827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8564213" y="1493182"/>
              <a:ext cx="21838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dirty="0" err="1" smtClean="0">
                  <a:latin typeface="Goudy Old Style" panose="02020502050305020303" pitchFamily="18" charset="0"/>
                </a:rPr>
                <a:t>Not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come home</a:t>
              </a:r>
              <a:endParaRPr lang="es-ES" sz="2000" dirty="0">
                <a:latin typeface="Goudy Old Style" panose="02020502050305020303" pitchFamily="18" charset="0"/>
              </a:endParaRPr>
            </a:p>
          </p:txBody>
        </p:sp>
      </p:grpSp>
      <p:grpSp>
        <p:nvGrpSpPr>
          <p:cNvPr id="17" name="respuesta B"/>
          <p:cNvGrpSpPr/>
          <p:nvPr/>
        </p:nvGrpSpPr>
        <p:grpSpPr>
          <a:xfrm>
            <a:off x="8365662" y="2917655"/>
            <a:ext cx="2580967" cy="1238279"/>
            <a:chOff x="8365662" y="2917655"/>
            <a:chExt cx="2580967" cy="1238279"/>
          </a:xfrm>
        </p:grpSpPr>
        <p:sp>
          <p:nvSpPr>
            <p:cNvPr id="11" name="Rectángulo redondeado 10"/>
            <p:cNvSpPr/>
            <p:nvPr/>
          </p:nvSpPr>
          <p:spPr>
            <a:xfrm>
              <a:off x="8365662" y="2917655"/>
              <a:ext cx="2580967" cy="123827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8717034" y="3028962"/>
              <a:ext cx="198531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dirty="0" smtClean="0">
                  <a:latin typeface="Goudy Old Style" panose="02020502050305020303" pitchFamily="18" charset="0"/>
                </a:rPr>
                <a:t>Do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something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enjoyabl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e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outside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the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house</a:t>
              </a:r>
              <a:endParaRPr lang="es-ES" sz="2000" dirty="0">
                <a:latin typeface="Goudy Old Style" panose="02020502050305020303" pitchFamily="18" charset="0"/>
              </a:endParaRPr>
            </a:p>
          </p:txBody>
        </p:sp>
      </p:grpSp>
      <p:grpSp>
        <p:nvGrpSpPr>
          <p:cNvPr id="16" name="respuesta C"/>
          <p:cNvGrpSpPr/>
          <p:nvPr/>
        </p:nvGrpSpPr>
        <p:grpSpPr>
          <a:xfrm>
            <a:off x="8365662" y="4761211"/>
            <a:ext cx="2580967" cy="1238279"/>
            <a:chOff x="8365662" y="4761211"/>
            <a:chExt cx="2580967" cy="1238279"/>
          </a:xfrm>
        </p:grpSpPr>
        <p:sp>
          <p:nvSpPr>
            <p:cNvPr id="12" name="Rectángulo redondeado 11"/>
            <p:cNvSpPr/>
            <p:nvPr/>
          </p:nvSpPr>
          <p:spPr>
            <a:xfrm>
              <a:off x="8365662" y="4761211"/>
              <a:ext cx="2580967" cy="123827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8762766" y="5180293"/>
              <a:ext cx="17867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dirty="0" err="1" smtClean="0">
                  <a:latin typeface="Goudy Old Style" panose="02020502050305020303" pitchFamily="18" charset="0"/>
                </a:rPr>
                <a:t>Not</a:t>
              </a:r>
              <a:r>
                <a:rPr lang="es-ES" sz="2000" dirty="0" smtClean="0">
                  <a:latin typeface="Goudy Old Style" panose="02020502050305020303" pitchFamily="18" charset="0"/>
                </a:rPr>
                <a:t> </a:t>
              </a:r>
              <a:r>
                <a:rPr lang="es-ES" sz="2000" dirty="0" err="1" smtClean="0">
                  <a:latin typeface="Goudy Old Style" panose="02020502050305020303" pitchFamily="18" charset="0"/>
                </a:rPr>
                <a:t>enter</a:t>
              </a:r>
              <a:endParaRPr lang="es-ES" sz="2000" dirty="0">
                <a:latin typeface="Goudy Old Style" panose="02020502050305020303" pitchFamily="18" charset="0"/>
              </a:endParaRPr>
            </a:p>
          </p:txBody>
        </p:sp>
      </p:grp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73" y="1092427"/>
            <a:ext cx="3183756" cy="318375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37" y="3536794"/>
            <a:ext cx="3010501" cy="3010501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250" y="3845588"/>
            <a:ext cx="3069519" cy="3069519"/>
          </a:xfrm>
          <a:prstGeom prst="rect">
            <a:avLst/>
          </a:prstGeom>
        </p:spPr>
      </p:pic>
      <p:sp>
        <p:nvSpPr>
          <p:cNvPr id="20" name="Llamada ovalada 19"/>
          <p:cNvSpPr/>
          <p:nvPr/>
        </p:nvSpPr>
        <p:spPr>
          <a:xfrm rot="15857155">
            <a:off x="4379064" y="4820911"/>
            <a:ext cx="1088377" cy="1063081"/>
          </a:xfrm>
          <a:prstGeom prst="wedgeEllipseCallout">
            <a:avLst/>
          </a:prstGeom>
          <a:solidFill>
            <a:schemeClr val="bg1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/>
          <p:cNvSpPr txBox="1"/>
          <p:nvPr/>
        </p:nvSpPr>
        <p:spPr>
          <a:xfrm>
            <a:off x="3684877" y="5159965"/>
            <a:ext cx="2504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Goudy Old Style" panose="02020502050305020303" pitchFamily="18" charset="0"/>
              </a:rPr>
              <a:t>Yes!!</a:t>
            </a:r>
            <a:endParaRPr lang="es-ES" sz="24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03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94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BMD Market Fresh Bold All Caps</vt:lpstr>
      <vt:lpstr>Calibri</vt:lpstr>
      <vt:lpstr>Calibri Light</vt:lpstr>
      <vt:lpstr>Goudy Old Style</vt:lpstr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Camacho Gómez</dc:creator>
  <cp:lastModifiedBy>Patricia Camacho Gómez</cp:lastModifiedBy>
  <cp:revision>6</cp:revision>
  <dcterms:created xsi:type="dcterms:W3CDTF">2021-01-12T20:39:51Z</dcterms:created>
  <dcterms:modified xsi:type="dcterms:W3CDTF">2021-02-03T21:10:16Z</dcterms:modified>
</cp:coreProperties>
</file>