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Cunillera" initials="IC" lastIdx="1" clrIdx="0">
    <p:extLst>
      <p:ext uri="{19B8F6BF-5375-455C-9EA6-DF929625EA0E}">
        <p15:presenceInfo xmlns:p15="http://schemas.microsoft.com/office/powerpoint/2012/main" userId="4a41d1eb3310b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FCCA8-5A90-4E73-8465-B8A3B4D5266C}" v="235" dt="2021-01-11T18:08:31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0FE69-60AB-4D8A-BBA0-FE8268A03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68A512-DB82-4956-A6BA-64393CA0A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CFE272-C73F-4DCB-BF40-07DD2F4A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3681A7-8591-4ABA-8C8F-F67FA0FFB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AA6317-655E-4436-A498-E5A752A2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57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81472-69AD-4B15-B2AB-C7486A48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52E14A-638A-430C-A461-315BFB313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1A104A-CBA9-4222-B432-C7FB22A3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055CD2-7838-4161-9FB1-9534AAA2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1B4DD4-AC11-47AD-BB75-5861C3BB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3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B2DA57-4A4A-460B-8032-3F8921D88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6ABD3A-7EBF-49E0-8565-BDC2BAD88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082EB2-39B6-44E5-B118-E4977133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9576D5-2CAB-4147-8865-423B0703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BF2FF-0E41-4B9E-A9AD-70138F87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48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5E994-D839-42EE-9401-D13711B6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4FCFF1-2F50-4BA1-B4C2-FBEDCCCEA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76A538-78F0-46D2-AE7E-E211E5A9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FAFEB0-7AA9-4F38-AF76-DE335751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0F550-787B-4C6B-9C5B-EBA2367C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25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59830-00BC-47E9-BD6B-DE94D7E3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A01E5A-CF2E-47C2-8506-7BF440714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4ED5AF-665D-42FC-BCA4-F3FD07BA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CEDADD-3FB0-42A1-86C4-30CE0DE9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F2F0A7-EE86-4F51-9FDD-C9A886E7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22F1D-5A59-40AF-A2F3-8A12E779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A96FA-68ED-47C7-A3F0-3699B60C7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5BB4B9-FD50-4BA7-9AD1-01CE2EEF4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9A9963-C834-4737-BDF9-1BC349A9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E11BC-078B-4CC8-9235-6808D5083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4E3E75-0977-46FD-AE56-E73A88F7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98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F202B-F6A8-4402-B6E4-4C584605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26FF1B-D376-4EE7-A9A6-A7C856B45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A421BF-51AD-468F-808D-9D17D4CE5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3A7F6A-3D1F-4A2B-ACCF-00BE62BF6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C55C34-44F1-4A17-BB7D-AAA65F564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DBDCFE-3074-4B0F-9EE1-71922ACF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F67FB3-33A0-4A93-9015-C5024334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938C38-E16D-4AEA-ADD6-8DD89DBE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62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7DD57-C218-4C44-AACC-B437C6AE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55BB19-6187-476B-A6AF-0E782DEA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076AD1-3809-4D68-87C1-6C206224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6E52AE-BA12-4B56-8410-482E5207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42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383E8D-31A9-4D0F-A380-3DE82568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EDE74C-C6CA-477E-8CA6-52E3F250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69BB89D-E1EB-4644-8E3A-ECABA14AE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65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74BE4-CBE5-4842-A181-1408AF98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C0CF3C-0977-4530-B8CE-88A63FAD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41C17C-B108-403D-85C9-86268E5AE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2D1B14-A83C-4FF7-BE3A-B8D2F080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79D860-49FC-47DF-9BD8-EF478E54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D070A3-FBFD-44EB-8414-31B79678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04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5E50A-C8F4-466E-9B7E-BEB24975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896E53-1693-461C-92E1-0093CE27F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18B9C1-7F65-4932-A6FD-E97105515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BEA526-2713-406A-87C3-8DBC5D66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B26D4A-3F19-459B-A296-97277697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200249-1D20-4A10-84C7-1C2308C1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4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4D7642-FF3F-4074-A5E0-978867D8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C279C1-CBDC-453F-BCC6-EAE98D5B7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3A089-B17E-47DB-9A33-B6CA9334D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0B47-4055-4F84-8477-D725ABCDB7D3}" type="datetimeFigureOut">
              <a:rPr lang="es-ES" smtClean="0"/>
              <a:t>19/12/2020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F57396-20DF-49DC-8DA6-A6902179C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D98B9-F090-4B2E-A862-2206B20E6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893E7-5963-44FC-B5F1-7D513269B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9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5.jp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5.jp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35DC34F-66E2-4B95-8B14-B4C451AFE969}"/>
              </a:ext>
            </a:extLst>
          </p:cNvPr>
          <p:cNvSpPr txBox="1"/>
          <p:nvPr/>
        </p:nvSpPr>
        <p:spPr>
          <a:xfrm>
            <a:off x="7464614" y="1783959"/>
            <a:ext cx="4087306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>
                <a:latin typeface="+mj-lt"/>
                <a:ea typeface="+mj-ea"/>
                <a:cs typeface="+mj-cs"/>
              </a:rPr>
              <a:t>ACTIVITATS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dirty="0">
                <a:latin typeface="+mj-lt"/>
                <a:ea typeface="+mj-ea"/>
                <a:cs typeface="+mj-cs"/>
              </a:rPr>
              <a:t>PRE- CINE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4A7FEE2-001A-45DD-ADA6-2E0C4A854D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42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91101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DEE0516-A8A9-4248-98C6-C7245EC1E15D}"/>
              </a:ext>
            </a:extLst>
          </p:cNvPr>
          <p:cNvSpPr txBox="1"/>
          <p:nvPr/>
        </p:nvSpPr>
        <p:spPr>
          <a:xfrm>
            <a:off x="172720" y="213360"/>
            <a:ext cx="69088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4000" dirty="0">
                <a:latin typeface="Aharoni" panose="02010803020104030203" pitchFamily="2" charset="-79"/>
                <a:cs typeface="Aharoni" panose="02010803020104030203" pitchFamily="2" charset="-79"/>
              </a:rPr>
              <a:t>El cinema abans del cinema</a:t>
            </a:r>
            <a:endParaRPr lang="es-E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6DE2A03-B357-470C-B005-A735E8805E7D}"/>
              </a:ext>
            </a:extLst>
          </p:cNvPr>
          <p:cNvSpPr/>
          <p:nvPr/>
        </p:nvSpPr>
        <p:spPr>
          <a:xfrm>
            <a:off x="2781300" y="1028700"/>
            <a:ext cx="5924550" cy="8572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1ADFE4-0EE2-4F7D-8B0F-65483C902B26}"/>
              </a:ext>
            </a:extLst>
          </p:cNvPr>
          <p:cNvSpPr txBox="1"/>
          <p:nvPr/>
        </p:nvSpPr>
        <p:spPr>
          <a:xfrm>
            <a:off x="3030220" y="1190625"/>
            <a:ext cx="539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>
                <a:latin typeface="Aharoni" panose="02010803020104030203" pitchFamily="2" charset="-79"/>
                <a:cs typeface="Aharoni" panose="02010803020104030203" pitchFamily="2" charset="-79"/>
              </a:rPr>
              <a:t>Clica sobre el teatre d’ombres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6" name="taumàtrop">
            <a:extLst>
              <a:ext uri="{FF2B5EF4-FFF2-40B4-BE49-F238E27FC236}">
                <a16:creationId xmlns:a16="http://schemas.microsoft.com/office/drawing/2014/main" id="{BB1399CF-69FC-4200-959A-4C2564840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995" y="5025390"/>
            <a:ext cx="2345459" cy="1821180"/>
          </a:xfrm>
          <a:prstGeom prst="rect">
            <a:avLst/>
          </a:prstGeom>
        </p:spPr>
      </p:pic>
      <p:pic>
        <p:nvPicPr>
          <p:cNvPr id="20" name="llantèrna màgica">
            <a:extLst>
              <a:ext uri="{FF2B5EF4-FFF2-40B4-BE49-F238E27FC236}">
                <a16:creationId xmlns:a16="http://schemas.microsoft.com/office/drawing/2014/main" id="{45D3E95A-C4AA-457B-AC85-0190B702B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406" y="5541728"/>
            <a:ext cx="1370382" cy="1304842"/>
          </a:xfrm>
          <a:prstGeom prst="rect">
            <a:avLst/>
          </a:prstGeom>
        </p:spPr>
      </p:pic>
      <p:pic>
        <p:nvPicPr>
          <p:cNvPr id="14" name="Zootrop" descr="Imagen que contiene interior, tabla, taza, café&#10;&#10;Descripción generada automáticamente">
            <a:extLst>
              <a:ext uri="{FF2B5EF4-FFF2-40B4-BE49-F238E27FC236}">
                <a16:creationId xmlns:a16="http://schemas.microsoft.com/office/drawing/2014/main" id="{E3B2FD9D-BA14-417F-A7DE-CC52AA807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165" y="4992508"/>
            <a:ext cx="1231213" cy="1854062"/>
          </a:xfrm>
          <a:prstGeom prst="rect">
            <a:avLst/>
          </a:prstGeom>
        </p:spPr>
      </p:pic>
      <p:pic>
        <p:nvPicPr>
          <p:cNvPr id="12" name="càmera obscura" descr="Imagen que contiene hecho de madera, foto, caja, cuarto&#10;&#10;Descripción generada automáticamente">
            <a:extLst>
              <a:ext uri="{FF2B5EF4-FFF2-40B4-BE49-F238E27FC236}">
                <a16:creationId xmlns:a16="http://schemas.microsoft.com/office/drawing/2014/main" id="{8A09544A-14A9-4768-B523-6809A7607F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021" y="4823460"/>
            <a:ext cx="2634003" cy="2034540"/>
          </a:xfrm>
          <a:prstGeom prst="rect">
            <a:avLst/>
          </a:prstGeom>
        </p:spPr>
      </p:pic>
      <p:pic>
        <p:nvPicPr>
          <p:cNvPr id="8" name="teatre ombres">
            <a:extLst>
              <a:ext uri="{FF2B5EF4-FFF2-40B4-BE49-F238E27FC236}">
                <a16:creationId xmlns:a16="http://schemas.microsoft.com/office/drawing/2014/main" id="{BB9A8CC6-6C93-4A3B-A203-5551DAAD84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2029"/>
            <a:ext cx="3616962" cy="2034541"/>
          </a:xfrm>
          <a:prstGeom prst="rect">
            <a:avLst/>
          </a:prstGeom>
        </p:spPr>
      </p:pic>
      <p:pic>
        <p:nvPicPr>
          <p:cNvPr id="18" name="kinetoscopi">
            <a:extLst>
              <a:ext uri="{FF2B5EF4-FFF2-40B4-BE49-F238E27FC236}">
                <a16:creationId xmlns:a16="http://schemas.microsoft.com/office/drawing/2014/main" id="{09C66035-BCF8-4BFD-9A1E-F877984909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54" y="4990926"/>
            <a:ext cx="1388739" cy="18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3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DEE0516-A8A9-4248-98C6-C7245EC1E15D}"/>
              </a:ext>
            </a:extLst>
          </p:cNvPr>
          <p:cNvSpPr txBox="1"/>
          <p:nvPr/>
        </p:nvSpPr>
        <p:spPr>
          <a:xfrm>
            <a:off x="172720" y="213360"/>
            <a:ext cx="69088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4000" dirty="0">
                <a:latin typeface="Aharoni" panose="02010803020104030203" pitchFamily="2" charset="-79"/>
                <a:cs typeface="Aharoni" panose="02010803020104030203" pitchFamily="2" charset="-79"/>
              </a:rPr>
              <a:t>El cinema abans del cinema</a:t>
            </a:r>
            <a:endParaRPr lang="es-E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6DE2A03-B357-470C-B005-A735E8805E7D}"/>
              </a:ext>
            </a:extLst>
          </p:cNvPr>
          <p:cNvSpPr/>
          <p:nvPr/>
        </p:nvSpPr>
        <p:spPr>
          <a:xfrm>
            <a:off x="2781300" y="1028700"/>
            <a:ext cx="5924550" cy="8572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1ADFE4-0EE2-4F7D-8B0F-65483C902B26}"/>
              </a:ext>
            </a:extLst>
          </p:cNvPr>
          <p:cNvSpPr txBox="1"/>
          <p:nvPr/>
        </p:nvSpPr>
        <p:spPr>
          <a:xfrm>
            <a:off x="3043872" y="1134606"/>
            <a:ext cx="539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>
                <a:latin typeface="Aharoni" panose="02010803020104030203" pitchFamily="2" charset="-79"/>
                <a:cs typeface="Aharoni" panose="02010803020104030203" pitchFamily="2" charset="-79"/>
              </a:rPr>
              <a:t>Clica sobre el zoòtrop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teatre ombres">
            <a:extLst>
              <a:ext uri="{FF2B5EF4-FFF2-40B4-BE49-F238E27FC236}">
                <a16:creationId xmlns:a16="http://schemas.microsoft.com/office/drawing/2014/main" id="{BB9A8CC6-6C93-4A3B-A203-5551DAAD8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2029"/>
            <a:ext cx="3616962" cy="2034541"/>
          </a:xfrm>
          <a:prstGeom prst="rect">
            <a:avLst/>
          </a:prstGeom>
        </p:spPr>
      </p:pic>
      <p:pic>
        <p:nvPicPr>
          <p:cNvPr id="16" name="taumàtrop">
            <a:extLst>
              <a:ext uri="{FF2B5EF4-FFF2-40B4-BE49-F238E27FC236}">
                <a16:creationId xmlns:a16="http://schemas.microsoft.com/office/drawing/2014/main" id="{BB1399CF-69FC-4200-959A-4C2564840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995" y="5008158"/>
            <a:ext cx="2345459" cy="1821180"/>
          </a:xfrm>
          <a:prstGeom prst="rect">
            <a:avLst/>
          </a:prstGeom>
        </p:spPr>
      </p:pic>
      <p:pic>
        <p:nvPicPr>
          <p:cNvPr id="12" name="Imagencàmera obscura 11" descr="Imagen que contiene hecho de madera, foto, caja, cuarto&#10;&#10;Descripción generada automáticamente">
            <a:extLst>
              <a:ext uri="{FF2B5EF4-FFF2-40B4-BE49-F238E27FC236}">
                <a16:creationId xmlns:a16="http://schemas.microsoft.com/office/drawing/2014/main" id="{8A09544A-14A9-4768-B523-6809A7607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99" y="4812030"/>
            <a:ext cx="2634003" cy="2034540"/>
          </a:xfrm>
          <a:prstGeom prst="rect">
            <a:avLst/>
          </a:prstGeom>
        </p:spPr>
      </p:pic>
      <p:pic>
        <p:nvPicPr>
          <p:cNvPr id="20" name="llantèrna màgica">
            <a:extLst>
              <a:ext uri="{FF2B5EF4-FFF2-40B4-BE49-F238E27FC236}">
                <a16:creationId xmlns:a16="http://schemas.microsoft.com/office/drawing/2014/main" id="{45D3E95A-C4AA-457B-AC85-0190B702B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406" y="5541728"/>
            <a:ext cx="1370382" cy="1304842"/>
          </a:xfrm>
          <a:prstGeom prst="rect">
            <a:avLst/>
          </a:prstGeom>
        </p:spPr>
      </p:pic>
      <p:pic>
        <p:nvPicPr>
          <p:cNvPr id="14" name="Zootrop" descr="Imagen que contiene interior, tabla, taza, café&#10;&#10;Descripción generada automáticamente">
            <a:extLst>
              <a:ext uri="{FF2B5EF4-FFF2-40B4-BE49-F238E27FC236}">
                <a16:creationId xmlns:a16="http://schemas.microsoft.com/office/drawing/2014/main" id="{E3B2FD9D-BA14-417F-A7DE-CC52AA8073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787" y="5025390"/>
            <a:ext cx="1231213" cy="1854062"/>
          </a:xfrm>
          <a:prstGeom prst="rect">
            <a:avLst/>
          </a:prstGeom>
        </p:spPr>
      </p:pic>
      <p:pic>
        <p:nvPicPr>
          <p:cNvPr id="18" name="kinetoscopi">
            <a:extLst>
              <a:ext uri="{FF2B5EF4-FFF2-40B4-BE49-F238E27FC236}">
                <a16:creationId xmlns:a16="http://schemas.microsoft.com/office/drawing/2014/main" id="{09C66035-BCF8-4BFD-9A1E-F877984909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435" y="4973694"/>
            <a:ext cx="1388739" cy="18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DEE0516-A8A9-4248-98C6-C7245EC1E15D}"/>
              </a:ext>
            </a:extLst>
          </p:cNvPr>
          <p:cNvSpPr txBox="1"/>
          <p:nvPr/>
        </p:nvSpPr>
        <p:spPr>
          <a:xfrm>
            <a:off x="172720" y="213360"/>
            <a:ext cx="69088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4000" dirty="0">
                <a:latin typeface="Aharoni" panose="02010803020104030203" pitchFamily="2" charset="-79"/>
                <a:cs typeface="Aharoni" panose="02010803020104030203" pitchFamily="2" charset="-79"/>
              </a:rPr>
              <a:t>El cinema abans del cinema</a:t>
            </a:r>
            <a:endParaRPr lang="es-E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6DE2A03-B357-470C-B005-A735E8805E7D}"/>
              </a:ext>
            </a:extLst>
          </p:cNvPr>
          <p:cNvSpPr/>
          <p:nvPr/>
        </p:nvSpPr>
        <p:spPr>
          <a:xfrm>
            <a:off x="2781300" y="1028700"/>
            <a:ext cx="5924550" cy="8572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1ADFE4-0EE2-4F7D-8B0F-65483C902B26}"/>
              </a:ext>
            </a:extLst>
          </p:cNvPr>
          <p:cNvSpPr txBox="1"/>
          <p:nvPr/>
        </p:nvSpPr>
        <p:spPr>
          <a:xfrm>
            <a:off x="3043872" y="1134606"/>
            <a:ext cx="5399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>
                <a:latin typeface="Aharoni" panose="02010803020104030203" pitchFamily="2" charset="-79"/>
                <a:cs typeface="Aharoni" panose="02010803020104030203" pitchFamily="2" charset="-79"/>
              </a:rPr>
              <a:t>Clica sobre la imatge o imatges que no són un </a:t>
            </a:r>
            <a:r>
              <a:rPr lang="ca-E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taumàtrop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teatre ombres">
            <a:extLst>
              <a:ext uri="{FF2B5EF4-FFF2-40B4-BE49-F238E27FC236}">
                <a16:creationId xmlns:a16="http://schemas.microsoft.com/office/drawing/2014/main" id="{BB9A8CC6-6C93-4A3B-A203-5551DAAD8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2029"/>
            <a:ext cx="3616962" cy="2034541"/>
          </a:xfrm>
          <a:prstGeom prst="rect">
            <a:avLst/>
          </a:prstGeom>
        </p:spPr>
      </p:pic>
      <p:pic>
        <p:nvPicPr>
          <p:cNvPr id="16" name="taumàtrop">
            <a:extLst>
              <a:ext uri="{FF2B5EF4-FFF2-40B4-BE49-F238E27FC236}">
                <a16:creationId xmlns:a16="http://schemas.microsoft.com/office/drawing/2014/main" id="{BB1399CF-69FC-4200-959A-4C2564840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995" y="5008158"/>
            <a:ext cx="2345459" cy="1821180"/>
          </a:xfrm>
          <a:prstGeom prst="rect">
            <a:avLst/>
          </a:prstGeom>
        </p:spPr>
      </p:pic>
      <p:pic>
        <p:nvPicPr>
          <p:cNvPr id="12" name="Imagencàmera obscura 11" descr="Imagen que contiene hecho de madera, foto, caja, cuarto&#10;&#10;Descripción generada automáticamente">
            <a:extLst>
              <a:ext uri="{FF2B5EF4-FFF2-40B4-BE49-F238E27FC236}">
                <a16:creationId xmlns:a16="http://schemas.microsoft.com/office/drawing/2014/main" id="{8A09544A-14A9-4768-B523-6809A7607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99" y="4812030"/>
            <a:ext cx="2634003" cy="2034540"/>
          </a:xfrm>
          <a:prstGeom prst="rect">
            <a:avLst/>
          </a:prstGeom>
        </p:spPr>
      </p:pic>
      <p:pic>
        <p:nvPicPr>
          <p:cNvPr id="20" name="llantèrna màgica">
            <a:extLst>
              <a:ext uri="{FF2B5EF4-FFF2-40B4-BE49-F238E27FC236}">
                <a16:creationId xmlns:a16="http://schemas.microsoft.com/office/drawing/2014/main" id="{45D3E95A-C4AA-457B-AC85-0190B702B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405" y="5541728"/>
            <a:ext cx="1370382" cy="1304842"/>
          </a:xfrm>
          <a:prstGeom prst="rect">
            <a:avLst/>
          </a:prstGeom>
        </p:spPr>
      </p:pic>
      <p:pic>
        <p:nvPicPr>
          <p:cNvPr id="14" name="Zootrop" descr="Imagen que contiene interior, tabla, taza, café&#10;&#10;Descripción generada automáticamente">
            <a:extLst>
              <a:ext uri="{FF2B5EF4-FFF2-40B4-BE49-F238E27FC236}">
                <a16:creationId xmlns:a16="http://schemas.microsoft.com/office/drawing/2014/main" id="{E3B2FD9D-BA14-417F-A7DE-CC52AA8073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787" y="5025390"/>
            <a:ext cx="1231213" cy="1854062"/>
          </a:xfrm>
          <a:prstGeom prst="rect">
            <a:avLst/>
          </a:prstGeom>
        </p:spPr>
      </p:pic>
      <p:pic>
        <p:nvPicPr>
          <p:cNvPr id="18" name="kinetoscopi">
            <a:extLst>
              <a:ext uri="{FF2B5EF4-FFF2-40B4-BE49-F238E27FC236}">
                <a16:creationId xmlns:a16="http://schemas.microsoft.com/office/drawing/2014/main" id="{09C66035-BCF8-4BFD-9A1E-F877984909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435" y="4973694"/>
            <a:ext cx="1388739" cy="1855644"/>
          </a:xfrm>
          <a:prstGeom prst="rect">
            <a:avLst/>
          </a:prstGeom>
        </p:spPr>
      </p:pic>
      <p:pic>
        <p:nvPicPr>
          <p:cNvPr id="3" name="Gráfico 2" descr="Señal de negación con relleno sólido">
            <a:extLst>
              <a:ext uri="{FF2B5EF4-FFF2-40B4-BE49-F238E27FC236}">
                <a16:creationId xmlns:a16="http://schemas.microsoft.com/office/drawing/2014/main" id="{F4E7B589-C754-4887-87A0-E717AD70F1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03891" y="1643269"/>
            <a:ext cx="5125709" cy="512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3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DEE0516-A8A9-4248-98C6-C7245EC1E15D}"/>
              </a:ext>
            </a:extLst>
          </p:cNvPr>
          <p:cNvSpPr txBox="1"/>
          <p:nvPr/>
        </p:nvSpPr>
        <p:spPr>
          <a:xfrm>
            <a:off x="172720" y="213360"/>
            <a:ext cx="69088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4000" dirty="0">
                <a:latin typeface="Aharoni" panose="02010803020104030203" pitchFamily="2" charset="-79"/>
                <a:cs typeface="Aharoni" panose="02010803020104030203" pitchFamily="2" charset="-79"/>
              </a:rPr>
              <a:t>El cinema abans del cinema</a:t>
            </a:r>
            <a:endParaRPr lang="es-E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6DE2A03-B357-470C-B005-A735E8805E7D}"/>
              </a:ext>
            </a:extLst>
          </p:cNvPr>
          <p:cNvSpPr/>
          <p:nvPr/>
        </p:nvSpPr>
        <p:spPr>
          <a:xfrm>
            <a:off x="2781300" y="1028700"/>
            <a:ext cx="5924550" cy="8572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1ADFE4-0EE2-4F7D-8B0F-65483C902B26}"/>
              </a:ext>
            </a:extLst>
          </p:cNvPr>
          <p:cNvSpPr txBox="1"/>
          <p:nvPr/>
        </p:nvSpPr>
        <p:spPr>
          <a:xfrm>
            <a:off x="3043872" y="1134606"/>
            <a:ext cx="5399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>
                <a:latin typeface="Aharoni" panose="02010803020104030203" pitchFamily="2" charset="-79"/>
                <a:cs typeface="Aharoni" panose="02010803020104030203" pitchFamily="2" charset="-79"/>
              </a:rPr>
              <a:t>Clica sobre la imatge o imatges que no són un </a:t>
            </a:r>
            <a:r>
              <a:rPr lang="ca-E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kinetoscopi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teatre ombres">
            <a:extLst>
              <a:ext uri="{FF2B5EF4-FFF2-40B4-BE49-F238E27FC236}">
                <a16:creationId xmlns:a16="http://schemas.microsoft.com/office/drawing/2014/main" id="{BB9A8CC6-6C93-4A3B-A203-5551DAAD8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2029"/>
            <a:ext cx="3616962" cy="2034541"/>
          </a:xfrm>
          <a:prstGeom prst="rect">
            <a:avLst/>
          </a:prstGeom>
        </p:spPr>
      </p:pic>
      <p:pic>
        <p:nvPicPr>
          <p:cNvPr id="16" name="taumàtrop">
            <a:extLst>
              <a:ext uri="{FF2B5EF4-FFF2-40B4-BE49-F238E27FC236}">
                <a16:creationId xmlns:a16="http://schemas.microsoft.com/office/drawing/2014/main" id="{BB1399CF-69FC-4200-959A-4C2564840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995" y="5008158"/>
            <a:ext cx="2345459" cy="1821180"/>
          </a:xfrm>
          <a:prstGeom prst="rect">
            <a:avLst/>
          </a:prstGeom>
        </p:spPr>
      </p:pic>
      <p:pic>
        <p:nvPicPr>
          <p:cNvPr id="12" name="Imagencàmera obscura 11" descr="Imagen que contiene hecho de madera, foto, caja, cuarto&#10;&#10;Descripción generada automáticamente">
            <a:extLst>
              <a:ext uri="{FF2B5EF4-FFF2-40B4-BE49-F238E27FC236}">
                <a16:creationId xmlns:a16="http://schemas.microsoft.com/office/drawing/2014/main" id="{8A09544A-14A9-4768-B523-6809A7607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399" y="4812030"/>
            <a:ext cx="2634003" cy="2034540"/>
          </a:xfrm>
          <a:prstGeom prst="rect">
            <a:avLst/>
          </a:prstGeom>
        </p:spPr>
      </p:pic>
      <p:pic>
        <p:nvPicPr>
          <p:cNvPr id="20" name="llantèrna màgica">
            <a:extLst>
              <a:ext uri="{FF2B5EF4-FFF2-40B4-BE49-F238E27FC236}">
                <a16:creationId xmlns:a16="http://schemas.microsoft.com/office/drawing/2014/main" id="{45D3E95A-C4AA-457B-AC85-0190B702B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405" y="5541728"/>
            <a:ext cx="1370382" cy="1304842"/>
          </a:xfrm>
          <a:prstGeom prst="rect">
            <a:avLst/>
          </a:prstGeom>
        </p:spPr>
      </p:pic>
      <p:pic>
        <p:nvPicPr>
          <p:cNvPr id="14" name="Zootrop" descr="Imagen que contiene interior, tabla, taza, café&#10;&#10;Descripción generada automáticamente">
            <a:extLst>
              <a:ext uri="{FF2B5EF4-FFF2-40B4-BE49-F238E27FC236}">
                <a16:creationId xmlns:a16="http://schemas.microsoft.com/office/drawing/2014/main" id="{E3B2FD9D-BA14-417F-A7DE-CC52AA8073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787" y="5025390"/>
            <a:ext cx="1231213" cy="1854062"/>
          </a:xfrm>
          <a:prstGeom prst="rect">
            <a:avLst/>
          </a:prstGeom>
        </p:spPr>
      </p:pic>
      <p:pic>
        <p:nvPicPr>
          <p:cNvPr id="18" name="kinetoscopi">
            <a:extLst>
              <a:ext uri="{FF2B5EF4-FFF2-40B4-BE49-F238E27FC236}">
                <a16:creationId xmlns:a16="http://schemas.microsoft.com/office/drawing/2014/main" id="{09C66035-BCF8-4BFD-9A1E-F877984909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435" y="4973694"/>
            <a:ext cx="1388739" cy="1855644"/>
          </a:xfrm>
          <a:prstGeom prst="rect">
            <a:avLst/>
          </a:prstGeom>
        </p:spPr>
      </p:pic>
      <p:pic>
        <p:nvPicPr>
          <p:cNvPr id="3" name="Gráfico 2" descr="Señal de negación con relleno sólido">
            <a:extLst>
              <a:ext uri="{FF2B5EF4-FFF2-40B4-BE49-F238E27FC236}">
                <a16:creationId xmlns:a16="http://schemas.microsoft.com/office/drawing/2014/main" id="{F4E7B589-C754-4887-87A0-E717AD70F1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90130" y="213360"/>
            <a:ext cx="6831364" cy="683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33659</TotalTime>
  <Words>54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 Cunillera</dc:creator>
  <cp:lastModifiedBy>Irene Cunillera</cp:lastModifiedBy>
  <cp:revision>3</cp:revision>
  <dcterms:created xsi:type="dcterms:W3CDTF">2020-12-16T16:43:15Z</dcterms:created>
  <dcterms:modified xsi:type="dcterms:W3CDTF">2021-01-11T18:14:18Z</dcterms:modified>
</cp:coreProperties>
</file>