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D9B8"/>
    <a:srgbClr val="6BC4F1"/>
    <a:srgbClr val="F36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4" d="100"/>
          <a:sy n="74" d="100"/>
        </p:scale>
        <p:origin x="376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1FAC6-326F-4AB8-B57D-B42094B61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0FD7A3-9D6B-424C-AA4C-6E7B6A7B7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97FC13-0A4A-4CEA-B0EB-F8B58C806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6D6-290C-4F1A-AE37-D760E78D1FFF}" type="datetimeFigureOut">
              <a:rPr lang="de-AT" smtClean="0"/>
              <a:t>02.11.2020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E76096-DF95-4C18-BBBE-CCB7A2AF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6A2C02-8038-470F-A20D-BEE914DE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8669-CB0C-470A-A043-95A3DA812C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399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4580C9-5A28-417D-B1C7-81757876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503634-1296-4726-87E5-A6D619804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D73D61-D3CA-4DD3-98CC-9A855490D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6D6-290C-4F1A-AE37-D760E78D1FFF}" type="datetimeFigureOut">
              <a:rPr lang="de-AT" smtClean="0"/>
              <a:t>02.11.2020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388928-3276-4F9C-BF4B-5111AE27C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8973A4-09EC-43CE-867E-FA2F5681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8669-CB0C-470A-A043-95A3DA812C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257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E1EF397-90C8-432D-9ABF-C8BA66579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9A1AE0-2093-4CB0-813F-C4A7E819B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5DEAA9-E4F3-4BC1-AE3C-87337E43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6D6-290C-4F1A-AE37-D760E78D1FFF}" type="datetimeFigureOut">
              <a:rPr lang="de-AT" smtClean="0"/>
              <a:t>02.11.2020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0A7C7-0E33-436A-9942-4940B02A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061A50-8E4F-4C12-9DF8-50EF91831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8669-CB0C-470A-A043-95A3DA812C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279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6AB55D-74A5-4F5F-8146-CE6EECDB0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17029A-51D4-485F-9509-498A6EC93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713ECB-0615-4012-8B60-435CF4434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6D6-290C-4F1A-AE37-D760E78D1FFF}" type="datetimeFigureOut">
              <a:rPr lang="de-AT" smtClean="0"/>
              <a:t>02.11.2020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93C412-F1AF-4A13-A8B0-9ACF3B990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E96B3C-9917-4A15-AC37-C36C83B0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8669-CB0C-470A-A043-95A3DA812C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37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E84773-9553-434A-AE37-2042D125B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2E6C9E-7D27-4600-B277-98EB4179D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81D6A-574C-497C-A9D1-FDEC69D55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6D6-290C-4F1A-AE37-D760E78D1FFF}" type="datetimeFigureOut">
              <a:rPr lang="de-AT" smtClean="0"/>
              <a:t>02.11.2020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D91429-A5EE-4AEC-AA8E-29E4D80D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DB5A55-D85D-4AF3-AE6F-D62FF7E3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8669-CB0C-470A-A043-95A3DA812C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717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3538B6-C815-4A63-9F9C-4208DDFD4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823EDB-8EF0-498B-97F9-F8E839906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5A0EA9-7413-4B51-BBDB-F1B177FFC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BC9908-4BCF-4030-9CA1-303F9C34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6D6-290C-4F1A-AE37-D760E78D1FFF}" type="datetimeFigureOut">
              <a:rPr lang="de-AT" smtClean="0"/>
              <a:t>02.11.2020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D0610F-9A17-424C-AA49-1456AB22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C02DB6-DB78-4E79-A719-2E69C929A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8669-CB0C-470A-A043-95A3DA812C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046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D6D59-043B-4211-87A9-9A33B36B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2FC1BF-471B-4032-8C33-0A39443C9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7E4461-DA04-4F5B-AE39-F1299E6EE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6F716D4-84B1-4298-9BE2-BBA545FED1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0232925-2A61-433B-AFD5-348B7F6C6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D1EBE5-1A05-42B2-8B5C-5C3AD35D3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6D6-290C-4F1A-AE37-D760E78D1FFF}" type="datetimeFigureOut">
              <a:rPr lang="de-AT" smtClean="0"/>
              <a:t>02.11.2020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DEFBE47-8289-44D3-8F46-0CBDA9AE3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B6F8089-9802-4B37-AC7E-11F048763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8669-CB0C-470A-A043-95A3DA812C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095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965DEC-4D41-41BA-B207-1498F1175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6F207A8-B5F5-4BED-9BD4-7C7EE076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6D6-290C-4F1A-AE37-D760E78D1FFF}" type="datetimeFigureOut">
              <a:rPr lang="de-AT" smtClean="0"/>
              <a:t>02.11.2020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38C319-FEC6-40DD-91A5-D9035F48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BD1E56-004A-49AD-A76C-32B710BC7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8669-CB0C-470A-A043-95A3DA812C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78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795BE80-633C-4300-8A9A-69DC101E5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6D6-290C-4F1A-AE37-D760E78D1FFF}" type="datetimeFigureOut">
              <a:rPr lang="de-AT" smtClean="0"/>
              <a:t>02.11.2020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DA0F1E-6D3C-468B-B61C-D494717C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1FF8BA-30A6-493A-AB43-1DB6627F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8669-CB0C-470A-A043-95A3DA812C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716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817EAD-35AE-4F8F-8780-654849F32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1FD3B2-CB59-43BD-B22D-F5DD277A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B32460-11DB-4C99-A3D2-5DFE17F20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A59FDA-1F62-4A32-BF6D-5F94D8B93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6D6-290C-4F1A-AE37-D760E78D1FFF}" type="datetimeFigureOut">
              <a:rPr lang="de-AT" smtClean="0"/>
              <a:t>02.11.2020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AF1B28-8197-49A6-A7B8-7F7D84FB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BB3434-AA61-4E02-BC38-7607E2C01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8669-CB0C-470A-A043-95A3DA812C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742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2D7C6B-C267-48AF-84C0-28689D54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65D7325-AD37-40E7-A82D-B75B7BD77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1149B0-3CC6-412E-A778-24FB3E7DB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5D1CA2F-2472-45FD-A929-CF965FA72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6D6-290C-4F1A-AE37-D760E78D1FFF}" type="datetimeFigureOut">
              <a:rPr lang="de-AT" smtClean="0"/>
              <a:t>02.11.2020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C6CC3C-AB2F-4FE8-87DB-A5E2409A6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C70416-FF7E-4118-9D23-0B6A6C34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8669-CB0C-470A-A043-95A3DA812C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249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16AEC2D-DBBA-482D-88C5-0A79A9FF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97DBD8-4C6B-4EDF-A634-43B5CE8BD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B599F-2C6E-4A53-8763-7AECA75BF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946D6-290C-4F1A-AE37-D760E78D1FFF}" type="datetimeFigureOut">
              <a:rPr lang="de-AT" smtClean="0"/>
              <a:t>02.11.2020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46EB7D-12CD-4C07-857E-D9DE5BABD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061332-1539-405E-966D-76FAF3CCE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8669-CB0C-470A-A043-95A3DA812C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456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: abgerundete Ecken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F89E256-173E-4C08-BAD7-244B1AFEEE60}"/>
              </a:ext>
            </a:extLst>
          </p:cNvPr>
          <p:cNvSpPr/>
          <p:nvPr/>
        </p:nvSpPr>
        <p:spPr>
          <a:xfrm>
            <a:off x="0" y="114300"/>
            <a:ext cx="7467600" cy="1962150"/>
          </a:xfrm>
          <a:prstGeom prst="roundRect">
            <a:avLst/>
          </a:prstGeom>
          <a:solidFill>
            <a:srgbClr val="F3698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b="1" dirty="0"/>
              <a:t>VERBOS</a:t>
            </a:r>
          </a:p>
        </p:txBody>
      </p:sp>
      <p:sp>
        <p:nvSpPr>
          <p:cNvPr id="14" name="Rechteck: abgerundete Ecken 13">
            <a:hlinkClick r:id="rId2" action="ppaction://hlinksldjump"/>
            <a:extLst>
              <a:ext uri="{FF2B5EF4-FFF2-40B4-BE49-F238E27FC236}">
                <a16:creationId xmlns:a16="http://schemas.microsoft.com/office/drawing/2014/main" id="{63D7BC81-60B9-4548-8A4C-B1137948E3C7}"/>
              </a:ext>
            </a:extLst>
          </p:cNvPr>
          <p:cNvSpPr/>
          <p:nvPr/>
        </p:nvSpPr>
        <p:spPr>
          <a:xfrm>
            <a:off x="0" y="2314575"/>
            <a:ext cx="7467600" cy="1962150"/>
          </a:xfrm>
          <a:prstGeom prst="roundRect">
            <a:avLst/>
          </a:prstGeom>
          <a:solidFill>
            <a:srgbClr val="83D9B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b="1" dirty="0"/>
              <a:t>PRONOMBRES</a:t>
            </a:r>
          </a:p>
        </p:txBody>
      </p:sp>
      <p:sp>
        <p:nvSpPr>
          <p:cNvPr id="16" name="Rechteck: abgerundete Ecken 15">
            <a:hlinkClick r:id="rId3" action="ppaction://hlinksldjump"/>
            <a:extLst>
              <a:ext uri="{FF2B5EF4-FFF2-40B4-BE49-F238E27FC236}">
                <a16:creationId xmlns:a16="http://schemas.microsoft.com/office/drawing/2014/main" id="{1F74C5C0-1F8B-4C82-979B-ACED2E4C6433}"/>
              </a:ext>
            </a:extLst>
          </p:cNvPr>
          <p:cNvSpPr/>
          <p:nvPr/>
        </p:nvSpPr>
        <p:spPr>
          <a:xfrm>
            <a:off x="0" y="4610100"/>
            <a:ext cx="7467600" cy="1962150"/>
          </a:xfrm>
          <a:prstGeom prst="roundRect">
            <a:avLst/>
          </a:prstGeom>
          <a:solidFill>
            <a:srgbClr val="6BC4F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6600" b="1" dirty="0"/>
              <a:t>FRASES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CA2FC89D-59E6-4417-9C6D-CAA4B495AE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298" y="1242203"/>
            <a:ext cx="3795943" cy="379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98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ABFBC25-5C2A-4403-9C12-D54E084051F0}"/>
              </a:ext>
            </a:extLst>
          </p:cNvPr>
          <p:cNvSpPr/>
          <p:nvPr/>
        </p:nvSpPr>
        <p:spPr>
          <a:xfrm>
            <a:off x="0" y="0"/>
            <a:ext cx="1647826" cy="609600"/>
          </a:xfrm>
          <a:prstGeom prst="roundRect">
            <a:avLst/>
          </a:prstGeom>
          <a:solidFill>
            <a:srgbClr val="83D9B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PRONOMBRES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748F6747-6986-447E-B67A-12CEDDFC1C1F}"/>
              </a:ext>
            </a:extLst>
          </p:cNvPr>
          <p:cNvSpPr/>
          <p:nvPr/>
        </p:nvSpPr>
        <p:spPr>
          <a:xfrm>
            <a:off x="0" y="895350"/>
            <a:ext cx="12192000" cy="1962150"/>
          </a:xfrm>
          <a:prstGeom prst="roundRect">
            <a:avLst/>
          </a:prstGeom>
          <a:solidFill>
            <a:srgbClr val="83D9B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b="1" dirty="0" err="1"/>
              <a:t>Elige</a:t>
            </a:r>
            <a:r>
              <a:rPr lang="de-AT" sz="4400" b="1" dirty="0"/>
              <a:t> </a:t>
            </a:r>
            <a:r>
              <a:rPr lang="de-AT" sz="4400" b="1" dirty="0" err="1"/>
              <a:t>el</a:t>
            </a:r>
            <a:r>
              <a:rPr lang="de-AT" sz="4400" b="1" dirty="0"/>
              <a:t> </a:t>
            </a:r>
            <a:r>
              <a:rPr lang="de-AT" sz="4400" b="1" dirty="0" err="1"/>
              <a:t>pronombre</a:t>
            </a:r>
            <a:r>
              <a:rPr lang="de-AT" sz="4400" b="1" dirty="0"/>
              <a:t> </a:t>
            </a:r>
            <a:r>
              <a:rPr lang="de-AT" sz="4400" b="1" dirty="0" err="1"/>
              <a:t>correcto</a:t>
            </a:r>
            <a:endParaRPr lang="de-AT" sz="4400" b="1" dirty="0"/>
          </a:p>
          <a:p>
            <a:pPr algn="ctr"/>
            <a:r>
              <a:rPr lang="de-AT" sz="5400" b="1" dirty="0"/>
              <a:t>Julia, </a:t>
            </a:r>
            <a:r>
              <a:rPr lang="es-ES_tradnl" sz="5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¿a qué hora</a:t>
            </a:r>
            <a:r>
              <a:rPr lang="de-AT" sz="5400" b="1" dirty="0"/>
              <a:t> … </a:t>
            </a:r>
            <a:r>
              <a:rPr lang="de-AT" sz="5400" b="1" dirty="0" err="1"/>
              <a:t>cepillas</a:t>
            </a:r>
            <a:r>
              <a:rPr lang="de-AT" sz="5400" b="1" dirty="0"/>
              <a:t> los dientes? </a:t>
            </a:r>
          </a:p>
        </p:txBody>
      </p:sp>
      <p:sp>
        <p:nvSpPr>
          <p:cNvPr id="12" name="Wolke 11">
            <a:extLst>
              <a:ext uri="{FF2B5EF4-FFF2-40B4-BE49-F238E27FC236}">
                <a16:creationId xmlns:a16="http://schemas.microsoft.com/office/drawing/2014/main" id="{E646ECA2-2A6F-40AB-8C3D-96E1E8E85C36}"/>
              </a:ext>
            </a:extLst>
          </p:cNvPr>
          <p:cNvSpPr/>
          <p:nvPr/>
        </p:nvSpPr>
        <p:spPr>
          <a:xfrm>
            <a:off x="4616569" y="3571335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 err="1"/>
              <a:t>os</a:t>
            </a:r>
            <a:endParaRPr lang="de-AT" sz="4400" dirty="0"/>
          </a:p>
        </p:txBody>
      </p:sp>
      <p:sp>
        <p:nvSpPr>
          <p:cNvPr id="16" name="Wolke 15">
            <a:extLst>
              <a:ext uri="{FF2B5EF4-FFF2-40B4-BE49-F238E27FC236}">
                <a16:creationId xmlns:a16="http://schemas.microsoft.com/office/drawing/2014/main" id="{6BD2C94F-2168-4458-83E5-4233575886CA}"/>
              </a:ext>
            </a:extLst>
          </p:cNvPr>
          <p:cNvSpPr/>
          <p:nvPr/>
        </p:nvSpPr>
        <p:spPr>
          <a:xfrm>
            <a:off x="598098" y="3571335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 err="1"/>
              <a:t>te</a:t>
            </a:r>
            <a:endParaRPr lang="de-AT" dirty="0"/>
          </a:p>
        </p:txBody>
      </p:sp>
      <p:sp>
        <p:nvSpPr>
          <p:cNvPr id="18" name="Wolke 17">
            <a:extLst>
              <a:ext uri="{FF2B5EF4-FFF2-40B4-BE49-F238E27FC236}">
                <a16:creationId xmlns:a16="http://schemas.microsoft.com/office/drawing/2014/main" id="{9486F711-A69F-4387-AC53-7E311B9BA7D6}"/>
              </a:ext>
            </a:extLst>
          </p:cNvPr>
          <p:cNvSpPr/>
          <p:nvPr/>
        </p:nvSpPr>
        <p:spPr>
          <a:xfrm>
            <a:off x="8635041" y="3571336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 err="1"/>
              <a:t>me</a:t>
            </a:r>
            <a:endParaRPr lang="de-AT" sz="4400" dirty="0"/>
          </a:p>
        </p:txBody>
      </p:sp>
      <p:pic>
        <p:nvPicPr>
          <p:cNvPr id="2" name="Grafik 1">
            <a:hlinkClick r:id="rId2" action="ppaction://hlinksldjump"/>
            <a:extLst>
              <a:ext uri="{FF2B5EF4-FFF2-40B4-BE49-F238E27FC236}">
                <a16:creationId xmlns:a16="http://schemas.microsoft.com/office/drawing/2014/main" id="{9A282F6F-4D45-484E-A972-6454B6CABE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733" y="66136"/>
            <a:ext cx="716312" cy="716312"/>
          </a:xfrm>
          <a:prstGeom prst="rect">
            <a:avLst/>
          </a:prstGeom>
        </p:spPr>
      </p:pic>
      <p:sp>
        <p:nvSpPr>
          <p:cNvPr id="3" name="Pfeil: nach rechts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AC6FC02-8B31-441D-96C6-3B235D656598}"/>
              </a:ext>
            </a:extLst>
          </p:cNvPr>
          <p:cNvSpPr/>
          <p:nvPr/>
        </p:nvSpPr>
        <p:spPr>
          <a:xfrm>
            <a:off x="10153291" y="182733"/>
            <a:ext cx="716312" cy="571590"/>
          </a:xfrm>
          <a:prstGeom prst="rightArrow">
            <a:avLst/>
          </a:prstGeom>
          <a:solidFill>
            <a:srgbClr val="83D9B8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Pfeil: nach rechts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FB3F61D-D86A-4C86-A67D-E891253F341A}"/>
              </a:ext>
            </a:extLst>
          </p:cNvPr>
          <p:cNvSpPr/>
          <p:nvPr/>
        </p:nvSpPr>
        <p:spPr>
          <a:xfrm flipH="1" flipV="1">
            <a:off x="9186414" y="182733"/>
            <a:ext cx="716312" cy="571590"/>
          </a:xfrm>
          <a:prstGeom prst="rightArrow">
            <a:avLst/>
          </a:prstGeom>
          <a:solidFill>
            <a:srgbClr val="F36987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758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748F6747-6986-447E-B67A-12CEDDFC1C1F}"/>
              </a:ext>
            </a:extLst>
          </p:cNvPr>
          <p:cNvSpPr/>
          <p:nvPr/>
        </p:nvSpPr>
        <p:spPr>
          <a:xfrm>
            <a:off x="0" y="895350"/>
            <a:ext cx="12192000" cy="1962150"/>
          </a:xfrm>
          <a:prstGeom prst="roundRect">
            <a:avLst/>
          </a:prstGeom>
          <a:solidFill>
            <a:srgbClr val="6BC4F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5400" b="1" dirty="0" err="1"/>
              <a:t>Escribe</a:t>
            </a:r>
            <a:r>
              <a:rPr lang="de-AT" sz="5400" b="1" dirty="0"/>
              <a:t> la forma </a:t>
            </a:r>
            <a:r>
              <a:rPr lang="de-AT" sz="5400" b="1" dirty="0" err="1"/>
              <a:t>adecuada</a:t>
            </a:r>
            <a:r>
              <a:rPr lang="de-AT" sz="5400" b="1" dirty="0"/>
              <a:t> de los verbos.</a:t>
            </a:r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3E0AB2AA-91C7-4715-A962-3F32CC974873}"/>
              </a:ext>
            </a:extLst>
          </p:cNvPr>
          <p:cNvSpPr/>
          <p:nvPr/>
        </p:nvSpPr>
        <p:spPr>
          <a:xfrm>
            <a:off x="0" y="0"/>
            <a:ext cx="1647826" cy="609600"/>
          </a:xfrm>
          <a:prstGeom prst="roundRect">
            <a:avLst/>
          </a:prstGeom>
          <a:solidFill>
            <a:srgbClr val="6BC4F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FRASES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EE7BFC1-1CE4-4E95-AFEC-B10273033539}"/>
              </a:ext>
            </a:extLst>
          </p:cNvPr>
          <p:cNvSpPr txBox="1"/>
          <p:nvPr/>
        </p:nvSpPr>
        <p:spPr>
          <a:xfrm>
            <a:off x="508958" y="3071003"/>
            <a:ext cx="1052422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/>
              <a:t>1. </a:t>
            </a:r>
            <a:r>
              <a:rPr lang="de-AT" sz="2400" dirty="0" err="1"/>
              <a:t>Mis</a:t>
            </a:r>
            <a:r>
              <a:rPr lang="de-AT" sz="2400" dirty="0"/>
              <a:t> </a:t>
            </a:r>
            <a:r>
              <a:rPr lang="de-AT" sz="2400" dirty="0" err="1"/>
              <a:t>hermanas</a:t>
            </a:r>
            <a:r>
              <a:rPr lang="de-AT" sz="2400" dirty="0"/>
              <a:t> … </a:t>
            </a:r>
            <a:r>
              <a:rPr lang="de-AT" sz="2400" b="1" dirty="0"/>
              <a:t>(</a:t>
            </a:r>
            <a:r>
              <a:rPr lang="de-AT" sz="2400" b="1" dirty="0" err="1"/>
              <a:t>levantarse</a:t>
            </a:r>
            <a:r>
              <a:rPr lang="de-AT" sz="2400" b="1" dirty="0"/>
              <a:t>) </a:t>
            </a:r>
            <a:r>
              <a:rPr lang="de-AT" sz="2400" dirty="0"/>
              <a:t>a las </a:t>
            </a:r>
            <a:r>
              <a:rPr lang="de-AT" sz="2400" dirty="0" err="1"/>
              <a:t>nueve</a:t>
            </a:r>
            <a:r>
              <a:rPr lang="de-AT" sz="2400" dirty="0"/>
              <a:t>.</a:t>
            </a:r>
          </a:p>
          <a:p>
            <a:r>
              <a:rPr lang="de-AT" sz="2400" dirty="0"/>
              <a:t>2. Normalmente … </a:t>
            </a:r>
            <a:r>
              <a:rPr lang="de-AT" sz="2400" b="1" dirty="0"/>
              <a:t>(</a:t>
            </a:r>
            <a:r>
              <a:rPr lang="de-AT" sz="2400" b="1" dirty="0" err="1"/>
              <a:t>relajarse</a:t>
            </a:r>
            <a:r>
              <a:rPr lang="de-AT" sz="2400" b="1" dirty="0"/>
              <a:t>, </a:t>
            </a:r>
            <a:r>
              <a:rPr lang="de-AT" sz="2400" b="1" dirty="0" err="1"/>
              <a:t>yo</a:t>
            </a:r>
            <a:r>
              <a:rPr lang="de-AT" sz="2400" b="1" dirty="0"/>
              <a:t>) </a:t>
            </a:r>
            <a:r>
              <a:rPr lang="de-AT" sz="2400" dirty="0" err="1"/>
              <a:t>después</a:t>
            </a:r>
            <a:r>
              <a:rPr lang="de-AT" sz="2400" dirty="0"/>
              <a:t> de </a:t>
            </a:r>
            <a:r>
              <a:rPr lang="de-AT" sz="2400" dirty="0" err="1"/>
              <a:t>hacer</a:t>
            </a:r>
            <a:r>
              <a:rPr lang="de-AT" sz="2400" dirty="0"/>
              <a:t> los </a:t>
            </a:r>
            <a:r>
              <a:rPr lang="de-AT" sz="2400" dirty="0" err="1"/>
              <a:t>deberes</a:t>
            </a:r>
            <a:r>
              <a:rPr lang="de-AT" sz="2400" dirty="0"/>
              <a:t>.</a:t>
            </a:r>
          </a:p>
          <a:p>
            <a:r>
              <a:rPr lang="de-AT" sz="2400" dirty="0"/>
              <a:t>3. </a:t>
            </a:r>
            <a:r>
              <a:rPr lang="de-AT" sz="2400" dirty="0" err="1"/>
              <a:t>Mis</a:t>
            </a:r>
            <a:r>
              <a:rPr lang="de-AT" sz="2400" dirty="0"/>
              <a:t> </a:t>
            </a:r>
            <a:r>
              <a:rPr lang="de-AT" sz="2400" dirty="0" err="1"/>
              <a:t>hermanos</a:t>
            </a:r>
            <a:r>
              <a:rPr lang="de-AT" sz="2400" dirty="0"/>
              <a:t> y </a:t>
            </a:r>
            <a:r>
              <a:rPr lang="de-AT" sz="2400" dirty="0" err="1"/>
              <a:t>yo</a:t>
            </a:r>
            <a:r>
              <a:rPr lang="de-AT" sz="2400" dirty="0"/>
              <a:t> … </a:t>
            </a:r>
            <a:r>
              <a:rPr lang="de-AT" sz="2400" b="1" dirty="0"/>
              <a:t>(</a:t>
            </a:r>
            <a:r>
              <a:rPr lang="de-AT" sz="2400" b="1" dirty="0" err="1"/>
              <a:t>acostarse</a:t>
            </a:r>
            <a:r>
              <a:rPr lang="de-AT" sz="2400" b="1" dirty="0"/>
              <a:t>) </a:t>
            </a:r>
            <a:r>
              <a:rPr lang="de-AT" sz="2400" dirty="0"/>
              <a:t>a las </a:t>
            </a:r>
            <a:r>
              <a:rPr lang="de-AT" sz="2400" dirty="0" err="1"/>
              <a:t>diez</a:t>
            </a:r>
            <a:r>
              <a:rPr lang="de-AT" sz="2400" dirty="0"/>
              <a:t>.</a:t>
            </a:r>
          </a:p>
          <a:p>
            <a:r>
              <a:rPr lang="de-AT" sz="2400" dirty="0"/>
              <a:t>4. </a:t>
            </a:r>
            <a:r>
              <a:rPr lang="de-AT" sz="2400" dirty="0" err="1"/>
              <a:t>Después</a:t>
            </a:r>
            <a:r>
              <a:rPr lang="de-AT" sz="2400" dirty="0"/>
              <a:t> del </a:t>
            </a:r>
            <a:r>
              <a:rPr lang="de-AT" sz="2400" dirty="0" err="1"/>
              <a:t>desayuno</a:t>
            </a:r>
            <a:r>
              <a:rPr lang="de-AT" sz="2400" dirty="0"/>
              <a:t> … </a:t>
            </a:r>
            <a:r>
              <a:rPr lang="de-AT" sz="2400" b="1" dirty="0"/>
              <a:t>(</a:t>
            </a:r>
            <a:r>
              <a:rPr lang="de-AT" sz="2400" b="1" dirty="0" err="1"/>
              <a:t>vestirse</a:t>
            </a:r>
            <a:r>
              <a:rPr lang="de-AT" sz="2400" b="1" dirty="0"/>
              <a:t>, </a:t>
            </a:r>
            <a:r>
              <a:rPr lang="de-AT" sz="2400" b="1" dirty="0" err="1"/>
              <a:t>yo</a:t>
            </a:r>
            <a:r>
              <a:rPr lang="de-AT" sz="2400" b="1" dirty="0"/>
              <a:t>)</a:t>
            </a:r>
            <a:r>
              <a:rPr lang="de-AT" sz="2400" dirty="0"/>
              <a:t>.</a:t>
            </a:r>
          </a:p>
          <a:p>
            <a:r>
              <a:rPr lang="de-AT" sz="2400" dirty="0"/>
              <a:t>5. Chicos,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de-A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hora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 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AT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despertarse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r>
              <a:rPr lang="de-AT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6. Ana,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¿a qué hora ...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(ducharse)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r>
              <a:rPr lang="es-ES_tradn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7. Por la </a:t>
            </a:r>
            <a:r>
              <a:rPr lang="de-A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mañana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Julia </a:t>
            </a:r>
            <a:r>
              <a:rPr lang="de-A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siempre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 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AT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peinarse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… 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AT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maquillarse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de-AT" dirty="0"/>
          </a:p>
        </p:txBody>
      </p:sp>
      <p:pic>
        <p:nvPicPr>
          <p:cNvPr id="4" name="Grafik 3">
            <a:hlinkClick r:id="rId2" action="ppaction://hlinksldjump"/>
            <a:extLst>
              <a:ext uri="{FF2B5EF4-FFF2-40B4-BE49-F238E27FC236}">
                <a16:creationId xmlns:a16="http://schemas.microsoft.com/office/drawing/2014/main" id="{595E1F93-42D4-4E7F-908C-9BDE85E68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733" y="66136"/>
            <a:ext cx="716312" cy="716312"/>
          </a:xfrm>
          <a:prstGeom prst="rect">
            <a:avLst/>
          </a:prstGeom>
        </p:spPr>
      </p:pic>
      <p:sp>
        <p:nvSpPr>
          <p:cNvPr id="5" name="Pfeil: nach rechts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7224BFF-17AA-452C-A0EE-A26D035EAEAD}"/>
              </a:ext>
            </a:extLst>
          </p:cNvPr>
          <p:cNvSpPr/>
          <p:nvPr/>
        </p:nvSpPr>
        <p:spPr>
          <a:xfrm>
            <a:off x="10153291" y="182733"/>
            <a:ext cx="716312" cy="571590"/>
          </a:xfrm>
          <a:prstGeom prst="rightArrow">
            <a:avLst/>
          </a:prstGeom>
          <a:solidFill>
            <a:srgbClr val="6BC4F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Pfeil: nach rechts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6497736-34B4-4870-9F0C-57741B5E2394}"/>
              </a:ext>
            </a:extLst>
          </p:cNvPr>
          <p:cNvSpPr/>
          <p:nvPr/>
        </p:nvSpPr>
        <p:spPr>
          <a:xfrm flipH="1" flipV="1">
            <a:off x="9186414" y="182733"/>
            <a:ext cx="716312" cy="571590"/>
          </a:xfrm>
          <a:prstGeom prst="rightArrow">
            <a:avLst/>
          </a:prstGeom>
          <a:solidFill>
            <a:srgbClr val="6BC4F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916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748F6747-6986-447E-B67A-12CEDDFC1C1F}"/>
              </a:ext>
            </a:extLst>
          </p:cNvPr>
          <p:cNvSpPr/>
          <p:nvPr/>
        </p:nvSpPr>
        <p:spPr>
          <a:xfrm>
            <a:off x="0" y="895350"/>
            <a:ext cx="12192000" cy="1962150"/>
          </a:xfrm>
          <a:prstGeom prst="roundRect">
            <a:avLst/>
          </a:prstGeom>
          <a:solidFill>
            <a:srgbClr val="6BC4F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5400" b="1" dirty="0" err="1"/>
              <a:t>Soluciones</a:t>
            </a:r>
            <a:endParaRPr lang="de-AT" sz="5400" b="1" dirty="0"/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3E0AB2AA-91C7-4715-A962-3F32CC974873}"/>
              </a:ext>
            </a:extLst>
          </p:cNvPr>
          <p:cNvSpPr/>
          <p:nvPr/>
        </p:nvSpPr>
        <p:spPr>
          <a:xfrm>
            <a:off x="0" y="0"/>
            <a:ext cx="1647826" cy="609600"/>
          </a:xfrm>
          <a:prstGeom prst="roundRect">
            <a:avLst/>
          </a:prstGeom>
          <a:solidFill>
            <a:srgbClr val="6BC4F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FRASES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EE7BFC1-1CE4-4E95-AFEC-B10273033539}"/>
              </a:ext>
            </a:extLst>
          </p:cNvPr>
          <p:cNvSpPr txBox="1"/>
          <p:nvPr/>
        </p:nvSpPr>
        <p:spPr>
          <a:xfrm>
            <a:off x="508958" y="3071003"/>
            <a:ext cx="1052422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/>
              <a:t>1. se </a:t>
            </a:r>
            <a:r>
              <a:rPr lang="de-AT" sz="2400" b="1" dirty="0" err="1"/>
              <a:t>levantan</a:t>
            </a:r>
            <a:endParaRPr lang="de-AT" sz="2400" b="1" dirty="0"/>
          </a:p>
          <a:p>
            <a:r>
              <a:rPr lang="de-AT" sz="2400" b="1" dirty="0"/>
              <a:t>2. </a:t>
            </a:r>
            <a:r>
              <a:rPr lang="de-AT" sz="2400" b="1" dirty="0" err="1"/>
              <a:t>me</a:t>
            </a:r>
            <a:r>
              <a:rPr lang="de-AT" sz="2400" b="1" dirty="0"/>
              <a:t> </a:t>
            </a:r>
            <a:r>
              <a:rPr lang="de-AT" sz="2400" b="1" dirty="0" err="1"/>
              <a:t>relajo</a:t>
            </a:r>
            <a:endParaRPr lang="de-AT" sz="2400" b="1" dirty="0"/>
          </a:p>
          <a:p>
            <a:r>
              <a:rPr lang="de-AT" sz="2400" b="1" dirty="0"/>
              <a:t>3. nos </a:t>
            </a:r>
            <a:r>
              <a:rPr lang="de-AT" sz="2400" b="1" dirty="0" err="1"/>
              <a:t>acostamos</a:t>
            </a:r>
            <a:endParaRPr lang="de-AT" sz="2400" b="1" dirty="0"/>
          </a:p>
          <a:p>
            <a:r>
              <a:rPr lang="de-AT" sz="2400" b="1" dirty="0"/>
              <a:t>4. </a:t>
            </a:r>
            <a:r>
              <a:rPr lang="de-AT" sz="2400" b="1" dirty="0" err="1"/>
              <a:t>me</a:t>
            </a:r>
            <a:r>
              <a:rPr lang="de-AT" sz="2400" b="1" dirty="0"/>
              <a:t> </a:t>
            </a:r>
            <a:r>
              <a:rPr lang="de-AT" sz="2400" b="1" dirty="0" err="1"/>
              <a:t>visto</a:t>
            </a:r>
            <a:endParaRPr lang="de-AT" sz="2400" b="1" dirty="0"/>
          </a:p>
          <a:p>
            <a:r>
              <a:rPr lang="de-AT" sz="2400" b="1" dirty="0"/>
              <a:t>5. </a:t>
            </a:r>
            <a:r>
              <a:rPr lang="de-AT" sz="2400" b="1" dirty="0" err="1"/>
              <a:t>os</a:t>
            </a:r>
            <a:r>
              <a:rPr lang="de-AT" sz="2400" b="1" dirty="0"/>
              <a:t> </a:t>
            </a:r>
            <a:r>
              <a:rPr lang="de-AT" sz="2400" b="1" dirty="0" err="1"/>
              <a:t>despertáis</a:t>
            </a:r>
            <a:endParaRPr lang="de-A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de-AT" sz="2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de-AT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duchas</a:t>
            </a:r>
            <a:endParaRPr lang="es-ES_tradn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_tradnl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de-AT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de-AT" sz="2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peina</a:t>
            </a:r>
            <a:r>
              <a:rPr lang="de-AT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y se </a:t>
            </a:r>
            <a:r>
              <a:rPr lang="de-AT" sz="2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maquilla</a:t>
            </a:r>
            <a:endParaRPr lang="de-A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dirty="0"/>
          </a:p>
        </p:txBody>
      </p:sp>
      <p:pic>
        <p:nvPicPr>
          <p:cNvPr id="4" name="Grafik 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2615E8B8-A5B7-44D1-BB2C-489C26137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733" y="66136"/>
            <a:ext cx="716312" cy="716312"/>
          </a:xfrm>
          <a:prstGeom prst="rect">
            <a:avLst/>
          </a:prstGeom>
        </p:spPr>
      </p:pic>
      <p:sp>
        <p:nvSpPr>
          <p:cNvPr id="6" name="Pfeil: nach rechts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1A5BF66-CFEA-41E4-8F07-DDBE9C0EB2F9}"/>
              </a:ext>
            </a:extLst>
          </p:cNvPr>
          <p:cNvSpPr/>
          <p:nvPr/>
        </p:nvSpPr>
        <p:spPr>
          <a:xfrm flipH="1" flipV="1">
            <a:off x="9186414" y="182733"/>
            <a:ext cx="716312" cy="571590"/>
          </a:xfrm>
          <a:prstGeom prst="rightArrow">
            <a:avLst/>
          </a:prstGeom>
          <a:solidFill>
            <a:srgbClr val="6BC4F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725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D34F2F07-22D5-4A23-8CA7-F637772F0E81}"/>
              </a:ext>
            </a:extLst>
          </p:cNvPr>
          <p:cNvSpPr/>
          <p:nvPr/>
        </p:nvSpPr>
        <p:spPr>
          <a:xfrm>
            <a:off x="0" y="0"/>
            <a:ext cx="1647825" cy="609600"/>
          </a:xfrm>
          <a:prstGeom prst="roundRect">
            <a:avLst/>
          </a:prstGeom>
          <a:solidFill>
            <a:srgbClr val="F3698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/>
              <a:t>VERBOS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6F35739-5A0D-4506-9D7E-F36756AB68CA}"/>
              </a:ext>
            </a:extLst>
          </p:cNvPr>
          <p:cNvSpPr txBox="1"/>
          <p:nvPr/>
        </p:nvSpPr>
        <p:spPr>
          <a:xfrm>
            <a:off x="1624461" y="1111190"/>
            <a:ext cx="92297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err="1"/>
              <a:t>despertarse</a:t>
            </a:r>
            <a:r>
              <a:rPr lang="de-AT" sz="2800" dirty="0"/>
              <a:t> (e-</a:t>
            </a:r>
            <a:r>
              <a:rPr lang="de-AT" sz="2800" dirty="0" err="1"/>
              <a:t>ie</a:t>
            </a:r>
            <a:r>
              <a:rPr lang="de-AT" sz="2800" dirty="0"/>
              <a:t>) 			aufwachen</a:t>
            </a:r>
          </a:p>
          <a:p>
            <a:r>
              <a:rPr lang="de-AT" sz="2800" dirty="0" err="1"/>
              <a:t>levantarse</a:t>
            </a:r>
            <a:r>
              <a:rPr lang="de-AT" sz="2800" dirty="0"/>
              <a:t>				aufstehen</a:t>
            </a:r>
          </a:p>
          <a:p>
            <a:r>
              <a:rPr lang="de-AT" sz="2800" dirty="0" err="1"/>
              <a:t>ducharse</a:t>
            </a:r>
            <a:r>
              <a:rPr lang="de-AT" sz="2800" dirty="0"/>
              <a:t>				sich duschen</a:t>
            </a:r>
          </a:p>
          <a:p>
            <a:r>
              <a:rPr lang="de-AT" sz="2800" dirty="0" err="1"/>
              <a:t>lavarse</a:t>
            </a:r>
            <a:r>
              <a:rPr lang="de-AT" sz="2800" dirty="0"/>
              <a:t>				sich waschen</a:t>
            </a:r>
          </a:p>
          <a:p>
            <a:r>
              <a:rPr lang="de-AT" sz="2800" dirty="0" err="1"/>
              <a:t>cepillarse</a:t>
            </a:r>
            <a:r>
              <a:rPr lang="de-AT" sz="2800" dirty="0"/>
              <a:t> los dientes		sich die Zähne putzen</a:t>
            </a:r>
          </a:p>
          <a:p>
            <a:r>
              <a:rPr lang="de-AT" sz="2800" dirty="0" err="1"/>
              <a:t>vestirse</a:t>
            </a:r>
            <a:r>
              <a:rPr lang="de-AT" sz="2800" dirty="0"/>
              <a:t> (e-i)				sich anziehen</a:t>
            </a:r>
          </a:p>
          <a:p>
            <a:r>
              <a:rPr lang="de-AT" sz="2800" dirty="0" err="1"/>
              <a:t>maquillarse</a:t>
            </a:r>
            <a:r>
              <a:rPr lang="de-AT" sz="2800" dirty="0"/>
              <a:t>				sich schminken</a:t>
            </a:r>
          </a:p>
          <a:p>
            <a:r>
              <a:rPr lang="de-AT" sz="2800" dirty="0" err="1"/>
              <a:t>peinarse</a:t>
            </a:r>
            <a:r>
              <a:rPr lang="de-AT" sz="2800" dirty="0"/>
              <a:t>				sich kämmen</a:t>
            </a:r>
          </a:p>
          <a:p>
            <a:r>
              <a:rPr lang="de-AT" sz="2800" dirty="0" err="1"/>
              <a:t>relajarse</a:t>
            </a:r>
            <a:r>
              <a:rPr lang="de-AT" sz="2800" dirty="0"/>
              <a:t>				sich ausruhen</a:t>
            </a:r>
          </a:p>
          <a:p>
            <a:r>
              <a:rPr lang="de-AT" sz="2800" dirty="0" err="1"/>
              <a:t>acostarse</a:t>
            </a:r>
            <a:r>
              <a:rPr lang="de-AT" sz="2800" dirty="0"/>
              <a:t> (o-</a:t>
            </a:r>
            <a:r>
              <a:rPr lang="de-AT" sz="2800" dirty="0" err="1"/>
              <a:t>ue</a:t>
            </a:r>
            <a:r>
              <a:rPr lang="de-AT" sz="2800" dirty="0"/>
              <a:t>)			sich hinlegen/ins Bett gehen</a:t>
            </a:r>
          </a:p>
          <a:p>
            <a:r>
              <a:rPr lang="de-AT" sz="2800" dirty="0" err="1"/>
              <a:t>dormirse</a:t>
            </a:r>
            <a:r>
              <a:rPr lang="de-AT" sz="2800" dirty="0"/>
              <a:t> (o-</a:t>
            </a:r>
            <a:r>
              <a:rPr lang="de-AT" sz="2800" dirty="0" err="1"/>
              <a:t>ue</a:t>
            </a:r>
            <a:r>
              <a:rPr lang="de-AT" sz="2800" dirty="0"/>
              <a:t>)			einschlafen</a:t>
            </a:r>
            <a:endParaRPr lang="de-AT" dirty="0"/>
          </a:p>
        </p:txBody>
      </p:sp>
      <p:pic>
        <p:nvPicPr>
          <p:cNvPr id="8" name="Grafik 7">
            <a:hlinkClick r:id="rId2" action="ppaction://hlinksldjump"/>
            <a:extLst>
              <a:ext uri="{FF2B5EF4-FFF2-40B4-BE49-F238E27FC236}">
                <a16:creationId xmlns:a16="http://schemas.microsoft.com/office/drawing/2014/main" id="{C2CBFB75-8839-449D-9516-D2763312D2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733" y="66136"/>
            <a:ext cx="716312" cy="716312"/>
          </a:xfrm>
          <a:prstGeom prst="rect">
            <a:avLst/>
          </a:prstGeom>
        </p:spPr>
      </p:pic>
      <p:sp>
        <p:nvSpPr>
          <p:cNvPr id="9" name="Pfeil: nach rechts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A89CEBE-E08C-466E-9876-AF7A8B7BFFF6}"/>
              </a:ext>
            </a:extLst>
          </p:cNvPr>
          <p:cNvSpPr/>
          <p:nvPr/>
        </p:nvSpPr>
        <p:spPr>
          <a:xfrm>
            <a:off x="10153291" y="182733"/>
            <a:ext cx="716312" cy="571590"/>
          </a:xfrm>
          <a:prstGeom prst="rightArrow">
            <a:avLst/>
          </a:prstGeom>
          <a:solidFill>
            <a:srgbClr val="F36987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Pfeil: nach rechts 1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B68497C3-B873-4FD8-AA46-5DAE43F2CBAD}"/>
              </a:ext>
            </a:extLst>
          </p:cNvPr>
          <p:cNvSpPr/>
          <p:nvPr/>
        </p:nvSpPr>
        <p:spPr>
          <a:xfrm flipH="1" flipV="1">
            <a:off x="9186414" y="182733"/>
            <a:ext cx="716312" cy="571590"/>
          </a:xfrm>
          <a:prstGeom prst="rightArrow">
            <a:avLst/>
          </a:prstGeom>
          <a:solidFill>
            <a:srgbClr val="F36987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084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9FA6A0E2-2EEB-4364-B5C9-96E355D7F75F}"/>
              </a:ext>
            </a:extLst>
          </p:cNvPr>
          <p:cNvSpPr/>
          <p:nvPr/>
        </p:nvSpPr>
        <p:spPr>
          <a:xfrm>
            <a:off x="0" y="0"/>
            <a:ext cx="1647825" cy="609600"/>
          </a:xfrm>
          <a:prstGeom prst="roundRect">
            <a:avLst/>
          </a:prstGeom>
          <a:solidFill>
            <a:srgbClr val="F3698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/>
              <a:t>VERBOS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8B20973E-69FB-4AF7-8BB8-D809AFCFEA16}"/>
              </a:ext>
            </a:extLst>
          </p:cNvPr>
          <p:cNvSpPr/>
          <p:nvPr/>
        </p:nvSpPr>
        <p:spPr>
          <a:xfrm>
            <a:off x="0" y="895350"/>
            <a:ext cx="12192000" cy="1962150"/>
          </a:xfrm>
          <a:prstGeom prst="roundRect">
            <a:avLst/>
          </a:prstGeom>
          <a:solidFill>
            <a:srgbClr val="F3698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5400" b="1" dirty="0"/>
              <a:t>Woran erkennt man reflexive Verben?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CAB0BD9-2DF8-4692-B27E-2EBBC852F441}"/>
              </a:ext>
            </a:extLst>
          </p:cNvPr>
          <p:cNvSpPr txBox="1"/>
          <p:nvPr/>
        </p:nvSpPr>
        <p:spPr>
          <a:xfrm>
            <a:off x="4269135" y="3428997"/>
            <a:ext cx="195088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4000" b="1" dirty="0" err="1"/>
              <a:t>levantar</a:t>
            </a:r>
            <a:endParaRPr lang="de-AT" sz="4000" b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4C37541-5224-44D7-9827-6BCA640A408B}"/>
              </a:ext>
            </a:extLst>
          </p:cNvPr>
          <p:cNvSpPr txBox="1"/>
          <p:nvPr/>
        </p:nvSpPr>
        <p:spPr>
          <a:xfrm>
            <a:off x="6008914" y="3428997"/>
            <a:ext cx="718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b="1" dirty="0">
                <a:solidFill>
                  <a:srgbClr val="F36987"/>
                </a:solidFill>
              </a:rPr>
              <a:t>se</a:t>
            </a:r>
          </a:p>
        </p:txBody>
      </p:sp>
      <p:sp>
        <p:nvSpPr>
          <p:cNvPr id="19" name="Würfel 18">
            <a:extLst>
              <a:ext uri="{FF2B5EF4-FFF2-40B4-BE49-F238E27FC236}">
                <a16:creationId xmlns:a16="http://schemas.microsoft.com/office/drawing/2014/main" id="{E5A883B6-F276-4F39-AB9D-B85FA855D346}"/>
              </a:ext>
            </a:extLst>
          </p:cNvPr>
          <p:cNvSpPr/>
          <p:nvPr/>
        </p:nvSpPr>
        <p:spPr>
          <a:xfrm>
            <a:off x="8256048" y="4136883"/>
            <a:ext cx="2752554" cy="2285687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pronombre</a:t>
            </a:r>
            <a:r>
              <a:rPr lang="de-AT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AT" sz="3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reflexivo</a:t>
            </a:r>
            <a:endParaRPr lang="de-AT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Würfel 20">
            <a:extLst>
              <a:ext uri="{FF2B5EF4-FFF2-40B4-BE49-F238E27FC236}">
                <a16:creationId xmlns:a16="http://schemas.microsoft.com/office/drawing/2014/main" id="{C211DA46-DC4F-4077-8376-AAE32EFA85BB}"/>
              </a:ext>
            </a:extLst>
          </p:cNvPr>
          <p:cNvSpPr/>
          <p:nvPr/>
        </p:nvSpPr>
        <p:spPr>
          <a:xfrm>
            <a:off x="667496" y="4136883"/>
            <a:ext cx="2752554" cy="2285687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verbo</a:t>
            </a:r>
            <a:endParaRPr lang="de-A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3" name="Grafik 22">
            <a:hlinkClick r:id="rId2" action="ppaction://hlinksldjump"/>
            <a:extLst>
              <a:ext uri="{FF2B5EF4-FFF2-40B4-BE49-F238E27FC236}">
                <a16:creationId xmlns:a16="http://schemas.microsoft.com/office/drawing/2014/main" id="{F00C224E-C331-4853-8D2C-AB650D5CA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733" y="66136"/>
            <a:ext cx="716312" cy="716312"/>
          </a:xfrm>
          <a:prstGeom prst="rect">
            <a:avLst/>
          </a:prstGeom>
        </p:spPr>
      </p:pic>
      <p:sp>
        <p:nvSpPr>
          <p:cNvPr id="25" name="Pfeil: nach rechts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69CE1E9-DAAB-4DD7-BC4E-3EACB586CD54}"/>
              </a:ext>
            </a:extLst>
          </p:cNvPr>
          <p:cNvSpPr/>
          <p:nvPr/>
        </p:nvSpPr>
        <p:spPr>
          <a:xfrm>
            <a:off x="10153291" y="182733"/>
            <a:ext cx="716312" cy="571590"/>
          </a:xfrm>
          <a:prstGeom prst="rightArrow">
            <a:avLst/>
          </a:prstGeom>
          <a:solidFill>
            <a:srgbClr val="F36987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Pfeil: nach rechts 2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4BE25C9-6314-4404-972F-FF5D2D257712}"/>
              </a:ext>
            </a:extLst>
          </p:cNvPr>
          <p:cNvSpPr/>
          <p:nvPr/>
        </p:nvSpPr>
        <p:spPr>
          <a:xfrm flipH="1" flipV="1">
            <a:off x="9186414" y="182733"/>
            <a:ext cx="716312" cy="571590"/>
          </a:xfrm>
          <a:prstGeom prst="rightArrow">
            <a:avLst/>
          </a:prstGeom>
          <a:solidFill>
            <a:srgbClr val="F36987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06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49 -0.01458 L 0.01549 -0.01458 L 0.05299 -0.01227 C 0.05416 -0.01204 0.05533 -0.01111 0.05651 -0.01088 C 0.05911 -0.01042 0.06171 -0.01018 0.06419 -0.00972 C 0.06796 -0.00741 0.06796 -0.00718 0.07343 -0.00579 C 0.07604 -0.00532 0.07864 -0.00509 0.08125 -0.00463 C 0.08541 -0.00208 0.08138 -0.0044 0.08763 -0.00208 C 0.08854 -0.00185 0.08945 -0.00116 0.09049 -0.00093 C 0.10208 0.00301 0.08776 -0.00278 0.10169 0.00301 C 0.1026 0.00324 0.10572 0.00463 0.10677 0.00556 C 0.11158 0.00972 0.10572 0.00671 0.11171 0.00926 C 0.11575 0.01412 0.11224 0.01065 0.1194 0.01296 C 0.12018 0.01319 0.12083 0.01389 0.12161 0.01435 C 0.12343 0.01528 0.12539 0.01574 0.12721 0.01667 C 0.12799 0.01713 0.12864 0.01782 0.12929 0.01806 C 0.13164 0.01898 0.13411 0.01968 0.13645 0.0206 C 0.13763 0.02107 0.1388 0.02107 0.13997 0.02176 C 0.14349 0.02384 0.1414 0.02292 0.14635 0.02431 C 0.147 0.02477 0.14778 0.02523 0.14843 0.02569 C 0.14934 0.02616 0.15039 0.02616 0.1513 0.02685 C 0.15221 0.02755 0.15312 0.0287 0.15416 0.0294 C 0.15599 0.03056 0.15794 0.03102 0.15976 0.03194 C 0.16067 0.03241 0.16171 0.03264 0.16263 0.0331 C 0.16406 0.03403 0.16536 0.03542 0.16679 0.03565 L 0.17252 0.03704 C 0.17838 0.04051 0.16901 0.03519 0.17955 0.03935 C 0.19127 0.04421 0.17461 0.04005 0.19023 0.04329 C 0.19427 0.04815 0.19036 0.04398 0.1944 0.04699 C 0.19544 0.04769 0.19635 0.04884 0.19726 0.04954 C 0.19791 0.05 0.19869 0.05023 0.19934 0.05069 C 0.20468 0.0544 0.20104 0.05255 0.20572 0.05463 C 0.20677 0.05532 0.20755 0.05648 0.20859 0.05718 C 0.21354 0.05995 0.21054 0.05671 0.21432 0.05949 C 0.2194 0.06343 0.21471 0.06111 0.21992 0.06343 C 0.22083 0.06412 0.22174 0.06528 0.22278 0.06597 C 0.22369 0.06644 0.22474 0.06644 0.22552 0.06713 C 0.22669 0.06806 0.22734 0.06991 0.22838 0.07083 C 0.22929 0.07176 0.23033 0.07176 0.23125 0.07222 C 0.2319 0.07245 0.23268 0.07315 0.23333 0.07338 C 0.23737 0.07454 0.24309 0.07523 0.24752 0.07732 C 0.25065 0.0787 0.24947 0.07894 0.25312 0.08218 C 0.2539 0.08287 0.25455 0.0831 0.25533 0.08357 C 0.25651 0.08426 0.25768 0.08519 0.25885 0.08611 C 0.26028 0.08704 0.26315 0.08866 0.26315 0.08866 L 0.26315 0.08866 L 0.26315 0.08866 " pathEditMode="relative" ptsTypes="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44 0.00046 L -0.07344 0.00046 C -0.0763 -3.7037E-7 -0.07917 -0.00023 -0.08203 -0.00069 C -0.08581 -0.00139 -0.08959 -0.00255 -0.09336 -0.00324 L -0.10039 -0.00463 C -0.11797 -0.01227 -0.10899 -0.0088 -0.14987 -0.00463 C -0.15456 -0.00393 -0.15886 -0.00116 -0.16341 0.00046 L -0.16693 0.00185 C -0.16784 0.00255 -0.16875 0.00347 -0.16979 0.00417 C -0.17474 0.00787 -0.17266 0.00579 -0.17682 0.0081 C -0.17826 0.0088 -0.17956 0.01042 -0.18112 0.01065 L -0.19102 0.01181 C -0.19935 0.01435 -0.19167 0.01181 -0.19805 0.01435 C -0.19922 0.01482 -0.20039 0.01505 -0.20156 0.01551 C -0.203 0.0162 -0.20443 0.01759 -0.20586 0.01806 L -0.20873 0.01944 C -0.20938 0.02014 -0.21003 0.0213 -0.21081 0.02199 C -0.21185 0.02269 -0.21315 0.02269 -0.21432 0.02315 C -0.21511 0.02338 -0.21576 0.02407 -0.21641 0.02431 C -0.22136 0.03009 -0.21914 0.02847 -0.22279 0.03079 C -0.22357 0.03194 -0.22409 0.03357 -0.225 0.03449 C -0.22552 0.03519 -0.22643 0.03519 -0.22709 0.03565 C -0.22813 0.03681 -0.22891 0.03819 -0.22995 0.03958 C -0.23034 0.04074 -0.2306 0.04259 -0.23125 0.04329 C -0.23255 0.04468 -0.23555 0.04583 -0.23555 0.04583 C -0.23945 0.05486 -0.23555 0.04769 -0.24193 0.05324 C -0.25052 0.06088 -0.24037 0.05463 -0.24688 0.05833 C -0.25026 0.06435 -0.24818 0.06111 -0.25326 0.06713 C -0.25599 0.07037 -0.25456 0.06921 -0.25755 0.07107 C -0.2625 0.07685 -0.25612 0.07014 -0.26315 0.07477 C -0.26393 0.07523 -0.26459 0.07639 -0.26524 0.07732 C -0.26524 0.07732 -0.26745 0.08125 -0.2681 0.08241 L -0.26875 0.08241 " pathEditMode="relative" ptsTypes="AAAAAAAAAAAAAAAAAAAAAAAAAAAAAAA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F26E38E9-AF9F-4DC1-BD2E-A94A6C9997E6}"/>
              </a:ext>
            </a:extLst>
          </p:cNvPr>
          <p:cNvSpPr/>
          <p:nvPr/>
        </p:nvSpPr>
        <p:spPr>
          <a:xfrm>
            <a:off x="0" y="895350"/>
            <a:ext cx="12192000" cy="1962150"/>
          </a:xfrm>
          <a:prstGeom prst="roundRect">
            <a:avLst/>
          </a:prstGeom>
          <a:solidFill>
            <a:srgbClr val="F3698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5400" b="1" dirty="0"/>
              <a:t>Wie werden reflexive Verben konjugiert?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19017A03-9C4A-4AA5-A73D-63A42B348565}"/>
              </a:ext>
            </a:extLst>
          </p:cNvPr>
          <p:cNvSpPr/>
          <p:nvPr/>
        </p:nvSpPr>
        <p:spPr>
          <a:xfrm>
            <a:off x="0" y="0"/>
            <a:ext cx="1647825" cy="609600"/>
          </a:xfrm>
          <a:prstGeom prst="roundRect">
            <a:avLst/>
          </a:prstGeom>
          <a:solidFill>
            <a:srgbClr val="F3698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/>
              <a:t>VERBOS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14F3B39-2D6F-4BEF-B125-EB10F4F074FF}"/>
              </a:ext>
            </a:extLst>
          </p:cNvPr>
          <p:cNvSpPr txBox="1"/>
          <p:nvPr/>
        </p:nvSpPr>
        <p:spPr>
          <a:xfrm>
            <a:off x="439946" y="3143250"/>
            <a:ext cx="7832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Im Infinitiv ist das Pronomen an das Verb angehängt: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C6E63BC-8C5D-4C4A-91CE-46961EA111A0}"/>
              </a:ext>
            </a:extLst>
          </p:cNvPr>
          <p:cNvSpPr txBox="1"/>
          <p:nvPr/>
        </p:nvSpPr>
        <p:spPr>
          <a:xfrm>
            <a:off x="8568186" y="3105834"/>
            <a:ext cx="19905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600" b="1" dirty="0" err="1"/>
              <a:t>lavar</a:t>
            </a:r>
            <a:r>
              <a:rPr lang="de-AT" sz="3600" b="1" dirty="0" err="1">
                <a:solidFill>
                  <a:srgbClr val="F36987"/>
                </a:solidFill>
              </a:rPr>
              <a:t>se</a:t>
            </a:r>
            <a:endParaRPr lang="de-AT" sz="3600" b="1" dirty="0">
              <a:solidFill>
                <a:srgbClr val="F36987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C9C3AEA-D50B-4330-A42A-1B7FECBFF3CF}"/>
              </a:ext>
            </a:extLst>
          </p:cNvPr>
          <p:cNvSpPr txBox="1"/>
          <p:nvPr/>
        </p:nvSpPr>
        <p:spPr>
          <a:xfrm>
            <a:off x="439945" y="3952220"/>
            <a:ext cx="10843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Beim Konjugieren wird das Pronomen </a:t>
            </a:r>
            <a:r>
              <a:rPr lang="de-AT" sz="2800" b="1" dirty="0"/>
              <a:t>vor das konjugierte Verb</a:t>
            </a:r>
            <a:r>
              <a:rPr lang="de-AT" sz="2800" dirty="0"/>
              <a:t> gestellt: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17FAF29-F95D-4710-B227-AD148491703E}"/>
              </a:ext>
            </a:extLst>
          </p:cNvPr>
          <p:cNvSpPr txBox="1"/>
          <p:nvPr/>
        </p:nvSpPr>
        <p:spPr>
          <a:xfrm>
            <a:off x="2753264" y="4761190"/>
            <a:ext cx="66854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 err="1">
                <a:solidFill>
                  <a:srgbClr val="F36987"/>
                </a:solidFill>
              </a:rPr>
              <a:t>me</a:t>
            </a:r>
            <a:r>
              <a:rPr lang="de-AT" sz="3600" b="1" dirty="0"/>
              <a:t> </a:t>
            </a:r>
            <a:r>
              <a:rPr lang="de-AT" sz="3600" b="1" dirty="0" err="1"/>
              <a:t>lavo</a:t>
            </a:r>
            <a:r>
              <a:rPr lang="de-AT" sz="3600" b="1" dirty="0"/>
              <a:t>			</a:t>
            </a:r>
            <a:r>
              <a:rPr lang="de-AT" sz="3600" b="1" dirty="0">
                <a:solidFill>
                  <a:srgbClr val="F36987"/>
                </a:solidFill>
              </a:rPr>
              <a:t>nos</a:t>
            </a:r>
            <a:r>
              <a:rPr lang="de-AT" sz="3600" b="1" dirty="0"/>
              <a:t> </a:t>
            </a:r>
            <a:r>
              <a:rPr lang="de-AT" sz="3600" b="1" dirty="0" err="1"/>
              <a:t>lavamos</a:t>
            </a:r>
            <a:endParaRPr lang="de-AT" sz="3600" b="1" dirty="0"/>
          </a:p>
          <a:p>
            <a:r>
              <a:rPr lang="de-AT" sz="3600" b="1" dirty="0" err="1">
                <a:solidFill>
                  <a:srgbClr val="F36987"/>
                </a:solidFill>
              </a:rPr>
              <a:t>te</a:t>
            </a:r>
            <a:r>
              <a:rPr lang="de-AT" sz="3600" b="1" dirty="0"/>
              <a:t> </a:t>
            </a:r>
            <a:r>
              <a:rPr lang="de-AT" sz="3600" b="1" dirty="0" err="1"/>
              <a:t>lavas</a:t>
            </a:r>
            <a:r>
              <a:rPr lang="de-AT" sz="3600" b="1" dirty="0"/>
              <a:t>			</a:t>
            </a:r>
            <a:r>
              <a:rPr lang="de-AT" sz="3600" b="1" dirty="0" err="1">
                <a:solidFill>
                  <a:srgbClr val="F36987"/>
                </a:solidFill>
              </a:rPr>
              <a:t>os</a:t>
            </a:r>
            <a:r>
              <a:rPr lang="de-AT" sz="3600" b="1" dirty="0"/>
              <a:t> </a:t>
            </a:r>
            <a:r>
              <a:rPr lang="de-AT" sz="3600" b="1" dirty="0" err="1"/>
              <a:t>laváis</a:t>
            </a:r>
            <a:endParaRPr lang="de-AT" sz="3600" b="1" dirty="0"/>
          </a:p>
          <a:p>
            <a:r>
              <a:rPr lang="de-AT" sz="3600" b="1" dirty="0">
                <a:solidFill>
                  <a:srgbClr val="F36987"/>
                </a:solidFill>
              </a:rPr>
              <a:t>se</a:t>
            </a:r>
            <a:r>
              <a:rPr lang="de-AT" sz="3600" b="1" dirty="0"/>
              <a:t> </a:t>
            </a:r>
            <a:r>
              <a:rPr lang="de-AT" sz="3600" b="1" dirty="0" err="1"/>
              <a:t>lava</a:t>
            </a:r>
            <a:r>
              <a:rPr lang="de-AT" sz="3600" b="1" dirty="0"/>
              <a:t>			</a:t>
            </a:r>
            <a:r>
              <a:rPr lang="de-AT" sz="3600" b="1" dirty="0">
                <a:solidFill>
                  <a:srgbClr val="F36987"/>
                </a:solidFill>
              </a:rPr>
              <a:t>se</a:t>
            </a:r>
            <a:r>
              <a:rPr lang="de-AT" sz="3600" b="1" dirty="0"/>
              <a:t> </a:t>
            </a:r>
            <a:r>
              <a:rPr lang="de-AT" sz="3600" b="1" dirty="0" err="1"/>
              <a:t>lavan</a:t>
            </a:r>
            <a:endParaRPr lang="de-AT" sz="2800" b="1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E7C88F89-84C3-4B25-832E-1213B5797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733" y="66136"/>
            <a:ext cx="716312" cy="716312"/>
          </a:xfrm>
          <a:prstGeom prst="rect">
            <a:avLst/>
          </a:prstGeom>
        </p:spPr>
      </p:pic>
      <p:sp>
        <p:nvSpPr>
          <p:cNvPr id="16" name="Pfeil: nach rechts 1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CA44CB2-7B96-4ABB-B386-FFEBABC3C09C}"/>
              </a:ext>
            </a:extLst>
          </p:cNvPr>
          <p:cNvSpPr/>
          <p:nvPr/>
        </p:nvSpPr>
        <p:spPr>
          <a:xfrm>
            <a:off x="10153291" y="182733"/>
            <a:ext cx="716312" cy="571590"/>
          </a:xfrm>
          <a:prstGeom prst="rightArrow">
            <a:avLst/>
          </a:prstGeom>
          <a:solidFill>
            <a:srgbClr val="F36987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Pfeil: nach rechts 17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73A7C4F-6161-4F55-9B2B-B84B53A6B8E8}"/>
              </a:ext>
            </a:extLst>
          </p:cNvPr>
          <p:cNvSpPr/>
          <p:nvPr/>
        </p:nvSpPr>
        <p:spPr>
          <a:xfrm flipH="1" flipV="1">
            <a:off x="9186414" y="182733"/>
            <a:ext cx="716312" cy="571590"/>
          </a:xfrm>
          <a:prstGeom prst="rightArrow">
            <a:avLst/>
          </a:prstGeom>
          <a:solidFill>
            <a:srgbClr val="F36987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655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AE4930EE-0C3B-4F4E-9DBF-987EE942F93F}"/>
              </a:ext>
            </a:extLst>
          </p:cNvPr>
          <p:cNvSpPr/>
          <p:nvPr/>
        </p:nvSpPr>
        <p:spPr>
          <a:xfrm>
            <a:off x="0" y="895350"/>
            <a:ext cx="12192000" cy="1962150"/>
          </a:xfrm>
          <a:prstGeom prst="roundRect">
            <a:avLst/>
          </a:prstGeom>
          <a:solidFill>
            <a:srgbClr val="F3698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5400" b="1" dirty="0" err="1"/>
              <a:t>Ejemplos</a:t>
            </a:r>
            <a:endParaRPr lang="de-AT" sz="5400" b="1" dirty="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AAE6372-128E-4193-B781-0FF8076DA705}"/>
              </a:ext>
            </a:extLst>
          </p:cNvPr>
          <p:cNvSpPr/>
          <p:nvPr/>
        </p:nvSpPr>
        <p:spPr>
          <a:xfrm>
            <a:off x="0" y="0"/>
            <a:ext cx="1647825" cy="609600"/>
          </a:xfrm>
          <a:prstGeom prst="roundRect">
            <a:avLst/>
          </a:prstGeom>
          <a:solidFill>
            <a:srgbClr val="F3698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/>
              <a:t>VERBOS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6ECF476-5C3F-43E1-8970-50AFECF5C32E}"/>
              </a:ext>
            </a:extLst>
          </p:cNvPr>
          <p:cNvSpPr txBox="1"/>
          <p:nvPr/>
        </p:nvSpPr>
        <p:spPr>
          <a:xfrm>
            <a:off x="9394167" y="3264793"/>
            <a:ext cx="2449901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 err="1"/>
              <a:t>vestirse</a:t>
            </a:r>
            <a:r>
              <a:rPr lang="de-AT" sz="2400" b="1" dirty="0"/>
              <a:t> </a:t>
            </a:r>
            <a:r>
              <a:rPr lang="de-AT" sz="2400" b="1" dirty="0">
                <a:solidFill>
                  <a:schemeClr val="accent5">
                    <a:lumMod val="75000"/>
                  </a:schemeClr>
                </a:solidFill>
              </a:rPr>
              <a:t>(e-i)</a:t>
            </a:r>
          </a:p>
          <a:p>
            <a:r>
              <a:rPr lang="de-AT" sz="2400" b="1" dirty="0" err="1">
                <a:solidFill>
                  <a:srgbClr val="F36987"/>
                </a:solidFill>
              </a:rPr>
              <a:t>me</a:t>
            </a:r>
            <a:r>
              <a:rPr lang="de-AT" sz="2400" dirty="0"/>
              <a:t> </a:t>
            </a:r>
            <a:r>
              <a:rPr lang="de-AT" sz="2400" dirty="0" err="1"/>
              <a:t>v</a:t>
            </a:r>
            <a:r>
              <a:rPr lang="de-AT" sz="240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e-AT" sz="2400" dirty="0" err="1"/>
              <a:t>sto</a:t>
            </a:r>
            <a:endParaRPr lang="de-AT" sz="2400" dirty="0"/>
          </a:p>
          <a:p>
            <a:r>
              <a:rPr lang="de-AT" sz="2400" b="1" dirty="0" err="1">
                <a:solidFill>
                  <a:srgbClr val="F36987"/>
                </a:solidFill>
              </a:rPr>
              <a:t>te</a:t>
            </a:r>
            <a:r>
              <a:rPr lang="de-AT" sz="2400" dirty="0"/>
              <a:t> </a:t>
            </a:r>
            <a:r>
              <a:rPr lang="de-AT" sz="2400" dirty="0" err="1"/>
              <a:t>v</a:t>
            </a:r>
            <a:r>
              <a:rPr lang="de-AT" sz="240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e-AT" sz="2400" dirty="0" err="1"/>
              <a:t>stes</a:t>
            </a:r>
            <a:endParaRPr lang="de-AT" sz="2400" dirty="0"/>
          </a:p>
          <a:p>
            <a:r>
              <a:rPr lang="de-AT" sz="2400" b="1" dirty="0">
                <a:solidFill>
                  <a:srgbClr val="F36987"/>
                </a:solidFill>
              </a:rPr>
              <a:t>se</a:t>
            </a:r>
            <a:r>
              <a:rPr lang="de-AT" sz="2400" dirty="0"/>
              <a:t> </a:t>
            </a:r>
            <a:r>
              <a:rPr lang="de-AT" sz="2400" dirty="0" err="1"/>
              <a:t>v</a:t>
            </a:r>
            <a:r>
              <a:rPr lang="de-AT" sz="240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e-AT" sz="2400" dirty="0" err="1"/>
              <a:t>ste</a:t>
            </a:r>
            <a:endParaRPr lang="de-AT" sz="2400" dirty="0"/>
          </a:p>
          <a:p>
            <a:r>
              <a:rPr lang="de-AT" sz="2400" b="1" dirty="0">
                <a:solidFill>
                  <a:srgbClr val="F36987"/>
                </a:solidFill>
              </a:rPr>
              <a:t>nos</a:t>
            </a:r>
            <a:r>
              <a:rPr lang="de-AT" sz="2400" dirty="0"/>
              <a:t> </a:t>
            </a:r>
            <a:r>
              <a:rPr lang="de-AT" sz="2400" dirty="0" err="1"/>
              <a:t>vestimos</a:t>
            </a:r>
            <a:endParaRPr lang="de-AT" sz="2400" dirty="0"/>
          </a:p>
          <a:p>
            <a:r>
              <a:rPr lang="de-AT" sz="2400" b="1" dirty="0" err="1">
                <a:solidFill>
                  <a:srgbClr val="F36987"/>
                </a:solidFill>
              </a:rPr>
              <a:t>os</a:t>
            </a:r>
            <a:r>
              <a:rPr lang="de-AT" sz="2400" dirty="0"/>
              <a:t> </a:t>
            </a:r>
            <a:r>
              <a:rPr lang="de-AT" sz="2400" dirty="0" err="1"/>
              <a:t>vestís</a:t>
            </a:r>
            <a:endParaRPr lang="de-AT" sz="2400" dirty="0"/>
          </a:p>
          <a:p>
            <a:r>
              <a:rPr lang="de-AT" sz="2400" b="1" dirty="0">
                <a:solidFill>
                  <a:srgbClr val="F36987"/>
                </a:solidFill>
              </a:rPr>
              <a:t>se</a:t>
            </a:r>
            <a:r>
              <a:rPr lang="de-AT" sz="2400" dirty="0"/>
              <a:t> </a:t>
            </a:r>
            <a:r>
              <a:rPr lang="de-AT" sz="2400" dirty="0" err="1"/>
              <a:t>v</a:t>
            </a:r>
            <a:r>
              <a:rPr lang="de-AT" sz="2400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de-AT" sz="2400" dirty="0" err="1"/>
              <a:t>sten</a:t>
            </a:r>
            <a:endParaRPr lang="de-AT" sz="2400" dirty="0"/>
          </a:p>
          <a:p>
            <a:endParaRPr lang="de-AT" sz="1800" dirty="0"/>
          </a:p>
          <a:p>
            <a:r>
              <a:rPr lang="de-AT" sz="1800" dirty="0"/>
              <a:t>	</a:t>
            </a:r>
            <a:endParaRPr lang="de-AT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1A3697-7100-4D20-BEC9-3C0EB8331709}"/>
              </a:ext>
            </a:extLst>
          </p:cNvPr>
          <p:cNvSpPr txBox="1"/>
          <p:nvPr/>
        </p:nvSpPr>
        <p:spPr>
          <a:xfrm>
            <a:off x="3141588" y="3253762"/>
            <a:ext cx="2449901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 err="1"/>
              <a:t>despertarse</a:t>
            </a:r>
            <a:r>
              <a:rPr lang="de-AT" sz="2400" b="1" dirty="0"/>
              <a:t> </a:t>
            </a:r>
            <a:r>
              <a:rPr lang="de-AT" sz="2400" b="1" dirty="0">
                <a:solidFill>
                  <a:schemeClr val="accent5">
                    <a:lumMod val="75000"/>
                  </a:schemeClr>
                </a:solidFill>
              </a:rPr>
              <a:t>(e-</a:t>
            </a:r>
            <a:r>
              <a:rPr lang="de-AT" sz="2400" b="1" dirty="0" err="1">
                <a:solidFill>
                  <a:schemeClr val="accent5">
                    <a:lumMod val="75000"/>
                  </a:schemeClr>
                </a:solidFill>
              </a:rPr>
              <a:t>ie</a:t>
            </a:r>
            <a:r>
              <a:rPr lang="de-AT" sz="2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de-AT" sz="2400" b="1" dirty="0" err="1">
                <a:solidFill>
                  <a:srgbClr val="F36987"/>
                </a:solidFill>
              </a:rPr>
              <a:t>me</a:t>
            </a:r>
            <a:r>
              <a:rPr lang="de-AT" sz="2400" dirty="0"/>
              <a:t> </a:t>
            </a:r>
            <a:r>
              <a:rPr lang="de-AT" sz="2400" dirty="0" err="1"/>
              <a:t>desp</a:t>
            </a:r>
            <a:r>
              <a:rPr lang="de-AT" sz="2400" dirty="0" err="1">
                <a:solidFill>
                  <a:srgbClr val="0070C0"/>
                </a:solidFill>
              </a:rPr>
              <a:t>ie</a:t>
            </a:r>
            <a:r>
              <a:rPr lang="de-AT" sz="2400" dirty="0" err="1"/>
              <a:t>rto</a:t>
            </a:r>
            <a:endParaRPr lang="de-AT" sz="2400" dirty="0"/>
          </a:p>
          <a:p>
            <a:r>
              <a:rPr lang="de-AT" sz="2400" b="1" dirty="0" err="1">
                <a:solidFill>
                  <a:srgbClr val="F36987"/>
                </a:solidFill>
              </a:rPr>
              <a:t>te</a:t>
            </a:r>
            <a:r>
              <a:rPr lang="de-AT" sz="2400" dirty="0"/>
              <a:t> </a:t>
            </a:r>
            <a:r>
              <a:rPr lang="de-AT" sz="2400" dirty="0" err="1"/>
              <a:t>desp</a:t>
            </a:r>
            <a:r>
              <a:rPr lang="de-AT" sz="2400" dirty="0" err="1">
                <a:solidFill>
                  <a:srgbClr val="0070C0"/>
                </a:solidFill>
              </a:rPr>
              <a:t>ie</a:t>
            </a:r>
            <a:r>
              <a:rPr lang="de-AT" sz="2400" dirty="0" err="1"/>
              <a:t>rtas</a:t>
            </a:r>
            <a:endParaRPr lang="de-AT" sz="2400" dirty="0"/>
          </a:p>
          <a:p>
            <a:r>
              <a:rPr lang="de-AT" sz="2400" b="1" dirty="0">
                <a:solidFill>
                  <a:srgbClr val="F36987"/>
                </a:solidFill>
              </a:rPr>
              <a:t>se</a:t>
            </a:r>
            <a:r>
              <a:rPr lang="de-AT" sz="2400" dirty="0"/>
              <a:t> </a:t>
            </a:r>
            <a:r>
              <a:rPr lang="de-AT" sz="2400" dirty="0" err="1"/>
              <a:t>desp</a:t>
            </a:r>
            <a:r>
              <a:rPr lang="de-AT" sz="2400" dirty="0" err="1">
                <a:solidFill>
                  <a:srgbClr val="0070C0"/>
                </a:solidFill>
              </a:rPr>
              <a:t>ie</a:t>
            </a:r>
            <a:r>
              <a:rPr lang="de-AT" sz="2400" dirty="0" err="1"/>
              <a:t>rta</a:t>
            </a:r>
            <a:endParaRPr lang="de-AT" sz="2400" dirty="0"/>
          </a:p>
          <a:p>
            <a:r>
              <a:rPr lang="de-AT" sz="2400" b="1" dirty="0">
                <a:solidFill>
                  <a:srgbClr val="F36987"/>
                </a:solidFill>
              </a:rPr>
              <a:t>nos</a:t>
            </a:r>
            <a:r>
              <a:rPr lang="de-AT" sz="2400" dirty="0"/>
              <a:t> </a:t>
            </a:r>
            <a:r>
              <a:rPr lang="de-AT" sz="2400" dirty="0" err="1"/>
              <a:t>despertamos</a:t>
            </a:r>
            <a:endParaRPr lang="de-AT" sz="2400" dirty="0"/>
          </a:p>
          <a:p>
            <a:r>
              <a:rPr lang="de-AT" sz="2400" b="1" dirty="0" err="1">
                <a:solidFill>
                  <a:srgbClr val="F36987"/>
                </a:solidFill>
              </a:rPr>
              <a:t>os</a:t>
            </a:r>
            <a:r>
              <a:rPr lang="de-AT" sz="2400" dirty="0"/>
              <a:t> </a:t>
            </a:r>
            <a:r>
              <a:rPr lang="de-AT" sz="2400" dirty="0" err="1"/>
              <a:t>despertáis</a:t>
            </a:r>
            <a:endParaRPr lang="de-AT" sz="2400" dirty="0"/>
          </a:p>
          <a:p>
            <a:r>
              <a:rPr lang="de-AT" sz="2400" b="1" dirty="0">
                <a:solidFill>
                  <a:srgbClr val="F36987"/>
                </a:solidFill>
              </a:rPr>
              <a:t>se</a:t>
            </a:r>
            <a:r>
              <a:rPr lang="de-AT" sz="2400" dirty="0"/>
              <a:t> </a:t>
            </a:r>
            <a:r>
              <a:rPr lang="de-AT" sz="2400" dirty="0" err="1"/>
              <a:t>desp</a:t>
            </a:r>
            <a:r>
              <a:rPr lang="de-AT" sz="2400" dirty="0" err="1">
                <a:solidFill>
                  <a:srgbClr val="0070C0"/>
                </a:solidFill>
              </a:rPr>
              <a:t>ie</a:t>
            </a:r>
            <a:r>
              <a:rPr lang="de-AT" sz="2400" dirty="0" err="1"/>
              <a:t>rtan</a:t>
            </a:r>
            <a:endParaRPr lang="de-AT" sz="2400" dirty="0"/>
          </a:p>
          <a:p>
            <a:endParaRPr lang="de-AT" sz="1800" dirty="0"/>
          </a:p>
          <a:p>
            <a:r>
              <a:rPr lang="de-AT" sz="1800" dirty="0"/>
              <a:t>	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41B5994-3E9E-45B9-AF34-E331642F1364}"/>
              </a:ext>
            </a:extLst>
          </p:cNvPr>
          <p:cNvSpPr txBox="1"/>
          <p:nvPr/>
        </p:nvSpPr>
        <p:spPr>
          <a:xfrm>
            <a:off x="6455525" y="3264793"/>
            <a:ext cx="2449901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 err="1"/>
              <a:t>acostarse</a:t>
            </a:r>
            <a:r>
              <a:rPr lang="de-AT" sz="2400" b="1" dirty="0"/>
              <a:t> </a:t>
            </a:r>
            <a:r>
              <a:rPr lang="de-AT" sz="2400" b="1" dirty="0">
                <a:solidFill>
                  <a:schemeClr val="accent5">
                    <a:lumMod val="75000"/>
                  </a:schemeClr>
                </a:solidFill>
              </a:rPr>
              <a:t>(o-</a:t>
            </a:r>
            <a:r>
              <a:rPr lang="de-AT" sz="2400" b="1" dirty="0" err="1">
                <a:solidFill>
                  <a:schemeClr val="accent5">
                    <a:lumMod val="75000"/>
                  </a:schemeClr>
                </a:solidFill>
              </a:rPr>
              <a:t>ue</a:t>
            </a:r>
            <a:r>
              <a:rPr lang="de-AT" sz="24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de-AT" sz="2400" b="1" dirty="0" err="1">
                <a:solidFill>
                  <a:srgbClr val="F36987"/>
                </a:solidFill>
              </a:rPr>
              <a:t>me</a:t>
            </a:r>
            <a:r>
              <a:rPr lang="de-AT" sz="2400" dirty="0"/>
              <a:t> </a:t>
            </a:r>
            <a:r>
              <a:rPr lang="de-AT" sz="2400" dirty="0" err="1"/>
              <a:t>ac</a:t>
            </a:r>
            <a:r>
              <a:rPr lang="de-AT" sz="2400" dirty="0" err="1">
                <a:solidFill>
                  <a:srgbClr val="0070C0"/>
                </a:solidFill>
              </a:rPr>
              <a:t>ue</a:t>
            </a:r>
            <a:r>
              <a:rPr lang="de-AT" sz="2400" dirty="0" err="1"/>
              <a:t>sto</a:t>
            </a:r>
            <a:endParaRPr lang="de-AT" sz="2400" dirty="0"/>
          </a:p>
          <a:p>
            <a:r>
              <a:rPr lang="de-AT" sz="2400" b="1" dirty="0" err="1">
                <a:solidFill>
                  <a:srgbClr val="F36987"/>
                </a:solidFill>
              </a:rPr>
              <a:t>te</a:t>
            </a:r>
            <a:r>
              <a:rPr lang="de-AT" sz="2400" dirty="0"/>
              <a:t> </a:t>
            </a:r>
            <a:r>
              <a:rPr lang="de-AT" sz="2400" dirty="0" err="1"/>
              <a:t>ac</a:t>
            </a:r>
            <a:r>
              <a:rPr lang="de-AT" sz="2400" dirty="0" err="1">
                <a:solidFill>
                  <a:srgbClr val="0070C0"/>
                </a:solidFill>
              </a:rPr>
              <a:t>ue</a:t>
            </a:r>
            <a:r>
              <a:rPr lang="de-AT" sz="2400" dirty="0" err="1"/>
              <a:t>stas</a:t>
            </a:r>
            <a:endParaRPr lang="de-AT" sz="2400" dirty="0"/>
          </a:p>
          <a:p>
            <a:r>
              <a:rPr lang="de-AT" sz="2400" b="1" dirty="0">
                <a:solidFill>
                  <a:srgbClr val="F36987"/>
                </a:solidFill>
              </a:rPr>
              <a:t>se</a:t>
            </a:r>
            <a:r>
              <a:rPr lang="de-AT" sz="2400" dirty="0"/>
              <a:t> </a:t>
            </a:r>
            <a:r>
              <a:rPr lang="de-AT" sz="2400" dirty="0" err="1"/>
              <a:t>ac</a:t>
            </a:r>
            <a:r>
              <a:rPr lang="de-AT" sz="2400" dirty="0" err="1">
                <a:solidFill>
                  <a:srgbClr val="0070C0"/>
                </a:solidFill>
              </a:rPr>
              <a:t>ue</a:t>
            </a:r>
            <a:r>
              <a:rPr lang="de-AT" sz="2400" dirty="0" err="1"/>
              <a:t>sta</a:t>
            </a:r>
            <a:endParaRPr lang="de-AT" sz="2400" dirty="0"/>
          </a:p>
          <a:p>
            <a:r>
              <a:rPr lang="de-AT" sz="2400" b="1" dirty="0">
                <a:solidFill>
                  <a:srgbClr val="F36987"/>
                </a:solidFill>
              </a:rPr>
              <a:t>nos</a:t>
            </a:r>
            <a:r>
              <a:rPr lang="de-AT" sz="2400" dirty="0"/>
              <a:t> </a:t>
            </a:r>
            <a:r>
              <a:rPr lang="de-AT" sz="2400" dirty="0" err="1"/>
              <a:t>acostamos</a:t>
            </a:r>
            <a:endParaRPr lang="de-AT" sz="2400" dirty="0"/>
          </a:p>
          <a:p>
            <a:r>
              <a:rPr lang="de-AT" sz="2400" b="1" dirty="0" err="1">
                <a:solidFill>
                  <a:srgbClr val="F36987"/>
                </a:solidFill>
              </a:rPr>
              <a:t>os</a:t>
            </a:r>
            <a:r>
              <a:rPr lang="de-AT" sz="2400" dirty="0"/>
              <a:t> </a:t>
            </a:r>
            <a:r>
              <a:rPr lang="de-AT" sz="2400" dirty="0" err="1"/>
              <a:t>acostáis</a:t>
            </a:r>
            <a:endParaRPr lang="de-AT" sz="2400" dirty="0"/>
          </a:p>
          <a:p>
            <a:r>
              <a:rPr lang="de-AT" sz="2400" b="1" dirty="0">
                <a:solidFill>
                  <a:srgbClr val="F36987"/>
                </a:solidFill>
              </a:rPr>
              <a:t>se</a:t>
            </a:r>
            <a:r>
              <a:rPr lang="de-AT" sz="2400" dirty="0"/>
              <a:t> </a:t>
            </a:r>
            <a:r>
              <a:rPr lang="de-AT" sz="2400" dirty="0" err="1"/>
              <a:t>ac</a:t>
            </a:r>
            <a:r>
              <a:rPr lang="de-AT" sz="2400" dirty="0" err="1">
                <a:solidFill>
                  <a:srgbClr val="0070C0"/>
                </a:solidFill>
              </a:rPr>
              <a:t>ue</a:t>
            </a:r>
            <a:r>
              <a:rPr lang="de-AT" sz="2400" dirty="0" err="1"/>
              <a:t>stan</a:t>
            </a:r>
            <a:endParaRPr lang="de-AT" sz="2400" dirty="0"/>
          </a:p>
          <a:p>
            <a:endParaRPr lang="de-AT" sz="1800" dirty="0"/>
          </a:p>
          <a:p>
            <a:r>
              <a:rPr lang="de-AT" sz="1800" dirty="0"/>
              <a:t>	</a:t>
            </a:r>
            <a:endParaRPr lang="de-AT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4A109E-1C41-4D7F-ADCE-51785BD9940F}"/>
              </a:ext>
            </a:extLst>
          </p:cNvPr>
          <p:cNvSpPr txBox="1"/>
          <p:nvPr/>
        </p:nvSpPr>
        <p:spPr>
          <a:xfrm>
            <a:off x="504870" y="3253762"/>
            <a:ext cx="2449901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 err="1"/>
              <a:t>ducharse</a:t>
            </a:r>
            <a:endParaRPr lang="de-AT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AT" sz="2400" b="1" dirty="0" err="1">
                <a:solidFill>
                  <a:srgbClr val="F36987"/>
                </a:solidFill>
              </a:rPr>
              <a:t>me</a:t>
            </a:r>
            <a:r>
              <a:rPr lang="de-AT" sz="2400" dirty="0"/>
              <a:t> </a:t>
            </a:r>
            <a:r>
              <a:rPr lang="de-AT" sz="2400" dirty="0" err="1"/>
              <a:t>ducho</a:t>
            </a:r>
            <a:endParaRPr lang="de-AT" sz="2400" dirty="0"/>
          </a:p>
          <a:p>
            <a:r>
              <a:rPr lang="de-AT" sz="2400" b="1" dirty="0" err="1">
                <a:solidFill>
                  <a:srgbClr val="F36987"/>
                </a:solidFill>
              </a:rPr>
              <a:t>te</a:t>
            </a:r>
            <a:r>
              <a:rPr lang="de-AT" sz="2400" dirty="0"/>
              <a:t> </a:t>
            </a:r>
            <a:r>
              <a:rPr lang="de-AT" sz="2400" dirty="0" err="1"/>
              <a:t>duchas</a:t>
            </a:r>
            <a:endParaRPr lang="de-AT" sz="2400" dirty="0"/>
          </a:p>
          <a:p>
            <a:r>
              <a:rPr lang="de-AT" sz="2400" b="1" dirty="0">
                <a:solidFill>
                  <a:srgbClr val="F36987"/>
                </a:solidFill>
              </a:rPr>
              <a:t>se</a:t>
            </a:r>
            <a:r>
              <a:rPr lang="de-AT" sz="2400" dirty="0"/>
              <a:t> </a:t>
            </a:r>
            <a:r>
              <a:rPr lang="de-AT" sz="2400" dirty="0" err="1"/>
              <a:t>ducha</a:t>
            </a:r>
            <a:endParaRPr lang="de-AT" sz="2400" dirty="0"/>
          </a:p>
          <a:p>
            <a:r>
              <a:rPr lang="de-AT" sz="2400" b="1" dirty="0">
                <a:solidFill>
                  <a:srgbClr val="F36987"/>
                </a:solidFill>
              </a:rPr>
              <a:t>nos</a:t>
            </a:r>
            <a:r>
              <a:rPr lang="de-AT" sz="2400" dirty="0"/>
              <a:t> </a:t>
            </a:r>
            <a:r>
              <a:rPr lang="de-AT" sz="2400" dirty="0" err="1"/>
              <a:t>duchamos</a:t>
            </a:r>
            <a:endParaRPr lang="de-AT" sz="2400" dirty="0"/>
          </a:p>
          <a:p>
            <a:r>
              <a:rPr lang="de-AT" sz="2400" b="1" dirty="0" err="1">
                <a:solidFill>
                  <a:srgbClr val="F36987"/>
                </a:solidFill>
              </a:rPr>
              <a:t>os</a:t>
            </a:r>
            <a:r>
              <a:rPr lang="de-AT" sz="2400" dirty="0"/>
              <a:t> </a:t>
            </a:r>
            <a:r>
              <a:rPr lang="de-AT" sz="2400" dirty="0" err="1"/>
              <a:t>ducháis</a:t>
            </a:r>
            <a:endParaRPr lang="de-AT" sz="2400" dirty="0"/>
          </a:p>
          <a:p>
            <a:r>
              <a:rPr lang="de-AT" sz="2400" b="1" dirty="0">
                <a:solidFill>
                  <a:srgbClr val="F36987"/>
                </a:solidFill>
              </a:rPr>
              <a:t>se</a:t>
            </a:r>
            <a:r>
              <a:rPr lang="de-AT" sz="2400" dirty="0"/>
              <a:t> </a:t>
            </a:r>
            <a:r>
              <a:rPr lang="de-AT" sz="2400" dirty="0" err="1"/>
              <a:t>duchan</a:t>
            </a:r>
            <a:endParaRPr lang="de-AT" sz="2400" dirty="0"/>
          </a:p>
          <a:p>
            <a:endParaRPr lang="de-AT" sz="1800" dirty="0"/>
          </a:p>
          <a:p>
            <a:r>
              <a:rPr lang="de-AT" sz="1800" dirty="0"/>
              <a:t>	</a:t>
            </a:r>
            <a:endParaRPr lang="de-AT" dirty="0"/>
          </a:p>
        </p:txBody>
      </p:sp>
      <p:pic>
        <p:nvPicPr>
          <p:cNvPr id="19" name="Grafik 18">
            <a:hlinkClick r:id="rId2" action="ppaction://hlinksldjump"/>
            <a:extLst>
              <a:ext uri="{FF2B5EF4-FFF2-40B4-BE49-F238E27FC236}">
                <a16:creationId xmlns:a16="http://schemas.microsoft.com/office/drawing/2014/main" id="{BB61D77D-4B0D-4AF9-BCBD-6B2D41249F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733" y="66136"/>
            <a:ext cx="716312" cy="716312"/>
          </a:xfrm>
          <a:prstGeom prst="rect">
            <a:avLst/>
          </a:prstGeom>
        </p:spPr>
      </p:pic>
      <p:sp>
        <p:nvSpPr>
          <p:cNvPr id="21" name="Pfeil: nach rechts 2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C2EC3B-30AB-457B-A26F-315E48B3E21D}"/>
              </a:ext>
            </a:extLst>
          </p:cNvPr>
          <p:cNvSpPr/>
          <p:nvPr/>
        </p:nvSpPr>
        <p:spPr>
          <a:xfrm>
            <a:off x="10153291" y="182733"/>
            <a:ext cx="716312" cy="571590"/>
          </a:xfrm>
          <a:prstGeom prst="rightArrow">
            <a:avLst/>
          </a:prstGeom>
          <a:solidFill>
            <a:srgbClr val="F36987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Pfeil: nach rechts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DED1657-F305-4CF0-8C9F-84A0F3DA6C22}"/>
              </a:ext>
            </a:extLst>
          </p:cNvPr>
          <p:cNvSpPr/>
          <p:nvPr/>
        </p:nvSpPr>
        <p:spPr>
          <a:xfrm flipH="1" flipV="1">
            <a:off x="9186414" y="182733"/>
            <a:ext cx="716312" cy="571590"/>
          </a:xfrm>
          <a:prstGeom prst="rightArrow">
            <a:avLst/>
          </a:prstGeom>
          <a:solidFill>
            <a:srgbClr val="F36987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520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ABFBC25-5C2A-4403-9C12-D54E084051F0}"/>
              </a:ext>
            </a:extLst>
          </p:cNvPr>
          <p:cNvSpPr/>
          <p:nvPr/>
        </p:nvSpPr>
        <p:spPr>
          <a:xfrm>
            <a:off x="0" y="0"/>
            <a:ext cx="1647826" cy="609600"/>
          </a:xfrm>
          <a:prstGeom prst="roundRect">
            <a:avLst/>
          </a:prstGeom>
          <a:solidFill>
            <a:srgbClr val="83D9B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PRONOMBRES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748F6747-6986-447E-B67A-12CEDDFC1C1F}"/>
              </a:ext>
            </a:extLst>
          </p:cNvPr>
          <p:cNvSpPr/>
          <p:nvPr/>
        </p:nvSpPr>
        <p:spPr>
          <a:xfrm>
            <a:off x="0" y="895350"/>
            <a:ext cx="12192000" cy="1962150"/>
          </a:xfrm>
          <a:prstGeom prst="roundRect">
            <a:avLst/>
          </a:prstGeom>
          <a:solidFill>
            <a:srgbClr val="83D9B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b="1" dirty="0" err="1"/>
              <a:t>Elige</a:t>
            </a:r>
            <a:r>
              <a:rPr lang="de-AT" sz="4400" b="1" dirty="0"/>
              <a:t> </a:t>
            </a:r>
            <a:r>
              <a:rPr lang="de-AT" sz="4400" b="1" dirty="0" err="1"/>
              <a:t>el</a:t>
            </a:r>
            <a:r>
              <a:rPr lang="de-AT" sz="4400" b="1" dirty="0"/>
              <a:t> </a:t>
            </a:r>
            <a:r>
              <a:rPr lang="de-AT" sz="4400" b="1" dirty="0" err="1"/>
              <a:t>pronombre</a:t>
            </a:r>
            <a:r>
              <a:rPr lang="de-AT" sz="4400" b="1" dirty="0"/>
              <a:t> </a:t>
            </a:r>
            <a:r>
              <a:rPr lang="de-AT" sz="4400" b="1" dirty="0" err="1"/>
              <a:t>correcto</a:t>
            </a:r>
            <a:endParaRPr lang="de-AT" sz="4400" b="1" dirty="0"/>
          </a:p>
          <a:p>
            <a:pPr algn="ctr"/>
            <a:r>
              <a:rPr lang="de-AT" sz="5400" b="1" dirty="0" err="1"/>
              <a:t>Mis</a:t>
            </a:r>
            <a:r>
              <a:rPr lang="de-AT" sz="5400" b="1" dirty="0"/>
              <a:t> </a:t>
            </a:r>
            <a:r>
              <a:rPr lang="de-AT" sz="5400" b="1" dirty="0" err="1"/>
              <a:t>amigas</a:t>
            </a:r>
            <a:r>
              <a:rPr lang="de-AT" sz="5400" b="1" dirty="0"/>
              <a:t> … </a:t>
            </a:r>
            <a:r>
              <a:rPr lang="de-AT" sz="5400" b="1" dirty="0" err="1"/>
              <a:t>levantan</a:t>
            </a:r>
            <a:r>
              <a:rPr lang="de-AT" sz="5400" b="1" dirty="0"/>
              <a:t> a las </a:t>
            </a:r>
            <a:r>
              <a:rPr lang="de-AT" sz="5400" b="1" dirty="0" err="1"/>
              <a:t>seis</a:t>
            </a:r>
            <a:r>
              <a:rPr lang="de-AT" sz="5400" b="1" dirty="0"/>
              <a:t>.</a:t>
            </a:r>
          </a:p>
        </p:txBody>
      </p:sp>
      <p:sp>
        <p:nvSpPr>
          <p:cNvPr id="12" name="Wolke 11">
            <a:extLst>
              <a:ext uri="{FF2B5EF4-FFF2-40B4-BE49-F238E27FC236}">
                <a16:creationId xmlns:a16="http://schemas.microsoft.com/office/drawing/2014/main" id="{E646ECA2-2A6F-40AB-8C3D-96E1E8E85C36}"/>
              </a:ext>
            </a:extLst>
          </p:cNvPr>
          <p:cNvSpPr/>
          <p:nvPr/>
        </p:nvSpPr>
        <p:spPr>
          <a:xfrm>
            <a:off x="4616569" y="3571335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 err="1"/>
              <a:t>me</a:t>
            </a:r>
            <a:endParaRPr lang="de-AT" sz="4400" dirty="0"/>
          </a:p>
        </p:txBody>
      </p:sp>
      <p:sp>
        <p:nvSpPr>
          <p:cNvPr id="16" name="Wolke 15">
            <a:extLst>
              <a:ext uri="{FF2B5EF4-FFF2-40B4-BE49-F238E27FC236}">
                <a16:creationId xmlns:a16="http://schemas.microsoft.com/office/drawing/2014/main" id="{6BD2C94F-2168-4458-83E5-4233575886CA}"/>
              </a:ext>
            </a:extLst>
          </p:cNvPr>
          <p:cNvSpPr/>
          <p:nvPr/>
        </p:nvSpPr>
        <p:spPr>
          <a:xfrm>
            <a:off x="598098" y="3571335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/>
              <a:t>se</a:t>
            </a:r>
            <a:endParaRPr lang="de-AT" dirty="0"/>
          </a:p>
        </p:txBody>
      </p:sp>
      <p:sp>
        <p:nvSpPr>
          <p:cNvPr id="18" name="Wolke 17">
            <a:extLst>
              <a:ext uri="{FF2B5EF4-FFF2-40B4-BE49-F238E27FC236}">
                <a16:creationId xmlns:a16="http://schemas.microsoft.com/office/drawing/2014/main" id="{9486F711-A69F-4387-AC53-7E311B9BA7D6}"/>
              </a:ext>
            </a:extLst>
          </p:cNvPr>
          <p:cNvSpPr/>
          <p:nvPr/>
        </p:nvSpPr>
        <p:spPr>
          <a:xfrm>
            <a:off x="8635041" y="3571336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/>
              <a:t>nos</a:t>
            </a:r>
          </a:p>
        </p:txBody>
      </p:sp>
      <p:pic>
        <p:nvPicPr>
          <p:cNvPr id="20" name="Grafik 19">
            <a:hlinkClick r:id="rId2" action="ppaction://hlinksldjump"/>
            <a:extLst>
              <a:ext uri="{FF2B5EF4-FFF2-40B4-BE49-F238E27FC236}">
                <a16:creationId xmlns:a16="http://schemas.microsoft.com/office/drawing/2014/main" id="{AE11AF26-77DC-4142-A283-D104B17746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733" y="66136"/>
            <a:ext cx="716312" cy="716312"/>
          </a:xfrm>
          <a:prstGeom prst="rect">
            <a:avLst/>
          </a:prstGeom>
        </p:spPr>
      </p:pic>
      <p:sp>
        <p:nvSpPr>
          <p:cNvPr id="22" name="Pfeil: nach rechts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0185CBB-E40D-42CE-9B58-598A3408A8EC}"/>
              </a:ext>
            </a:extLst>
          </p:cNvPr>
          <p:cNvSpPr/>
          <p:nvPr/>
        </p:nvSpPr>
        <p:spPr>
          <a:xfrm>
            <a:off x="10153291" y="182733"/>
            <a:ext cx="716312" cy="571590"/>
          </a:xfrm>
          <a:prstGeom prst="rightArrow">
            <a:avLst/>
          </a:prstGeom>
          <a:solidFill>
            <a:srgbClr val="83D9B8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Pfeil: nach rechts 2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65A6715-EA56-404D-90B4-5893EEAE1E16}"/>
              </a:ext>
            </a:extLst>
          </p:cNvPr>
          <p:cNvSpPr/>
          <p:nvPr/>
        </p:nvSpPr>
        <p:spPr>
          <a:xfrm flipH="1" flipV="1">
            <a:off x="9186414" y="182733"/>
            <a:ext cx="716312" cy="571590"/>
          </a:xfrm>
          <a:prstGeom prst="rightArrow">
            <a:avLst/>
          </a:prstGeom>
          <a:solidFill>
            <a:srgbClr val="83D9B8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978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ABFBC25-5C2A-4403-9C12-D54E084051F0}"/>
              </a:ext>
            </a:extLst>
          </p:cNvPr>
          <p:cNvSpPr/>
          <p:nvPr/>
        </p:nvSpPr>
        <p:spPr>
          <a:xfrm>
            <a:off x="0" y="0"/>
            <a:ext cx="1647826" cy="609600"/>
          </a:xfrm>
          <a:prstGeom prst="roundRect">
            <a:avLst/>
          </a:prstGeom>
          <a:solidFill>
            <a:srgbClr val="83D9B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PRONOMBRES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748F6747-6986-447E-B67A-12CEDDFC1C1F}"/>
              </a:ext>
            </a:extLst>
          </p:cNvPr>
          <p:cNvSpPr/>
          <p:nvPr/>
        </p:nvSpPr>
        <p:spPr>
          <a:xfrm>
            <a:off x="0" y="895350"/>
            <a:ext cx="12192000" cy="1962150"/>
          </a:xfrm>
          <a:prstGeom prst="roundRect">
            <a:avLst/>
          </a:prstGeom>
          <a:solidFill>
            <a:srgbClr val="83D9B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b="1" dirty="0" err="1"/>
              <a:t>Elige</a:t>
            </a:r>
            <a:r>
              <a:rPr lang="de-AT" sz="4400" b="1" dirty="0"/>
              <a:t> </a:t>
            </a:r>
            <a:r>
              <a:rPr lang="de-AT" sz="4400" b="1" dirty="0" err="1"/>
              <a:t>el</a:t>
            </a:r>
            <a:r>
              <a:rPr lang="de-AT" sz="4400" b="1" dirty="0"/>
              <a:t> </a:t>
            </a:r>
            <a:r>
              <a:rPr lang="de-AT" sz="4400" b="1" dirty="0" err="1"/>
              <a:t>pronombre</a:t>
            </a:r>
            <a:r>
              <a:rPr lang="de-AT" sz="4400" b="1" dirty="0"/>
              <a:t> </a:t>
            </a:r>
            <a:r>
              <a:rPr lang="de-AT" sz="4400" b="1" dirty="0" err="1"/>
              <a:t>correcto</a:t>
            </a:r>
            <a:endParaRPr lang="de-AT" sz="4400" b="1" dirty="0"/>
          </a:p>
          <a:p>
            <a:pPr algn="ctr"/>
            <a:r>
              <a:rPr lang="de-AT" sz="5400" b="1" dirty="0"/>
              <a:t>Chicos, </a:t>
            </a:r>
            <a:r>
              <a:rPr lang="es-ES_tradnl" sz="5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¿a qué hora ... </a:t>
            </a:r>
            <a:r>
              <a:rPr lang="es-ES_tradnl" sz="5400" b="1" dirty="0"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ES_tradnl" sz="5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evantáis?</a:t>
            </a:r>
            <a:endParaRPr lang="de-AT" sz="5400" b="1" dirty="0"/>
          </a:p>
        </p:txBody>
      </p:sp>
      <p:sp>
        <p:nvSpPr>
          <p:cNvPr id="12" name="Wolke 11">
            <a:extLst>
              <a:ext uri="{FF2B5EF4-FFF2-40B4-BE49-F238E27FC236}">
                <a16:creationId xmlns:a16="http://schemas.microsoft.com/office/drawing/2014/main" id="{E646ECA2-2A6F-40AB-8C3D-96E1E8E85C36}"/>
              </a:ext>
            </a:extLst>
          </p:cNvPr>
          <p:cNvSpPr/>
          <p:nvPr/>
        </p:nvSpPr>
        <p:spPr>
          <a:xfrm>
            <a:off x="4616569" y="3571335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 err="1"/>
              <a:t>os</a:t>
            </a:r>
            <a:endParaRPr lang="de-AT" sz="4400" dirty="0"/>
          </a:p>
        </p:txBody>
      </p:sp>
      <p:sp>
        <p:nvSpPr>
          <p:cNvPr id="16" name="Wolke 15">
            <a:extLst>
              <a:ext uri="{FF2B5EF4-FFF2-40B4-BE49-F238E27FC236}">
                <a16:creationId xmlns:a16="http://schemas.microsoft.com/office/drawing/2014/main" id="{6BD2C94F-2168-4458-83E5-4233575886CA}"/>
              </a:ext>
            </a:extLst>
          </p:cNvPr>
          <p:cNvSpPr/>
          <p:nvPr/>
        </p:nvSpPr>
        <p:spPr>
          <a:xfrm>
            <a:off x="598098" y="3571335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/>
              <a:t>se</a:t>
            </a:r>
            <a:endParaRPr lang="de-AT" dirty="0"/>
          </a:p>
        </p:txBody>
      </p:sp>
      <p:sp>
        <p:nvSpPr>
          <p:cNvPr id="18" name="Wolke 17">
            <a:extLst>
              <a:ext uri="{FF2B5EF4-FFF2-40B4-BE49-F238E27FC236}">
                <a16:creationId xmlns:a16="http://schemas.microsoft.com/office/drawing/2014/main" id="{9486F711-A69F-4387-AC53-7E311B9BA7D6}"/>
              </a:ext>
            </a:extLst>
          </p:cNvPr>
          <p:cNvSpPr/>
          <p:nvPr/>
        </p:nvSpPr>
        <p:spPr>
          <a:xfrm>
            <a:off x="8635041" y="3571336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/>
              <a:t>nos</a:t>
            </a:r>
          </a:p>
        </p:txBody>
      </p:sp>
      <p:pic>
        <p:nvPicPr>
          <p:cNvPr id="2" name="Grafik 1">
            <a:hlinkClick r:id="rId2" action="ppaction://hlinksldjump"/>
            <a:extLst>
              <a:ext uri="{FF2B5EF4-FFF2-40B4-BE49-F238E27FC236}">
                <a16:creationId xmlns:a16="http://schemas.microsoft.com/office/drawing/2014/main" id="{DD469767-2320-476F-BAC4-41870CA59C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733" y="66136"/>
            <a:ext cx="716312" cy="716312"/>
          </a:xfrm>
          <a:prstGeom prst="rect">
            <a:avLst/>
          </a:prstGeom>
        </p:spPr>
      </p:pic>
      <p:sp>
        <p:nvSpPr>
          <p:cNvPr id="3" name="Pfeil: nach rechts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046194-B556-4210-B091-26A0CEF9D1EC}"/>
              </a:ext>
            </a:extLst>
          </p:cNvPr>
          <p:cNvSpPr/>
          <p:nvPr/>
        </p:nvSpPr>
        <p:spPr>
          <a:xfrm>
            <a:off x="10153291" y="182733"/>
            <a:ext cx="716312" cy="571590"/>
          </a:xfrm>
          <a:prstGeom prst="rightArrow">
            <a:avLst/>
          </a:prstGeom>
          <a:solidFill>
            <a:srgbClr val="83D9B8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Pfeil: nach rechts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F27660F-9894-419D-A530-4BF044BE2772}"/>
              </a:ext>
            </a:extLst>
          </p:cNvPr>
          <p:cNvSpPr/>
          <p:nvPr/>
        </p:nvSpPr>
        <p:spPr>
          <a:xfrm flipH="1" flipV="1">
            <a:off x="9186414" y="182733"/>
            <a:ext cx="716312" cy="571590"/>
          </a:xfrm>
          <a:prstGeom prst="rightArrow">
            <a:avLst/>
          </a:prstGeom>
          <a:solidFill>
            <a:srgbClr val="83D9B8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783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ABFBC25-5C2A-4403-9C12-D54E084051F0}"/>
              </a:ext>
            </a:extLst>
          </p:cNvPr>
          <p:cNvSpPr/>
          <p:nvPr/>
        </p:nvSpPr>
        <p:spPr>
          <a:xfrm>
            <a:off x="0" y="0"/>
            <a:ext cx="1647826" cy="609600"/>
          </a:xfrm>
          <a:prstGeom prst="roundRect">
            <a:avLst/>
          </a:prstGeom>
          <a:solidFill>
            <a:srgbClr val="83D9B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PRONOMBRES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748F6747-6986-447E-B67A-12CEDDFC1C1F}"/>
              </a:ext>
            </a:extLst>
          </p:cNvPr>
          <p:cNvSpPr/>
          <p:nvPr/>
        </p:nvSpPr>
        <p:spPr>
          <a:xfrm>
            <a:off x="0" y="895350"/>
            <a:ext cx="12192000" cy="1962150"/>
          </a:xfrm>
          <a:prstGeom prst="roundRect">
            <a:avLst/>
          </a:prstGeom>
          <a:solidFill>
            <a:srgbClr val="83D9B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b="1" dirty="0" err="1"/>
              <a:t>Elige</a:t>
            </a:r>
            <a:r>
              <a:rPr lang="de-AT" sz="4400" b="1" dirty="0"/>
              <a:t> </a:t>
            </a:r>
            <a:r>
              <a:rPr lang="de-AT" sz="4400" b="1" dirty="0" err="1"/>
              <a:t>el</a:t>
            </a:r>
            <a:r>
              <a:rPr lang="de-AT" sz="4400" b="1" dirty="0"/>
              <a:t> </a:t>
            </a:r>
            <a:r>
              <a:rPr lang="de-AT" sz="4400" b="1" dirty="0" err="1"/>
              <a:t>pronombre</a:t>
            </a:r>
            <a:r>
              <a:rPr lang="de-AT" sz="4400" b="1" dirty="0"/>
              <a:t> </a:t>
            </a:r>
            <a:r>
              <a:rPr lang="de-AT" sz="4400" b="1" dirty="0" err="1"/>
              <a:t>correcto</a:t>
            </a:r>
            <a:endParaRPr lang="de-AT" sz="4400" b="1" dirty="0"/>
          </a:p>
          <a:p>
            <a:pPr algn="ctr"/>
            <a:r>
              <a:rPr lang="de-AT" sz="5400" b="1" dirty="0"/>
              <a:t>Julia y </a:t>
            </a:r>
            <a:r>
              <a:rPr lang="de-AT" sz="5400" b="1" dirty="0" err="1"/>
              <a:t>yo</a:t>
            </a:r>
            <a:r>
              <a:rPr lang="de-AT" sz="5400" b="1" dirty="0"/>
              <a:t> … </a:t>
            </a:r>
            <a:r>
              <a:rPr lang="de-AT" sz="5400" b="1" dirty="0" err="1"/>
              <a:t>maquillamos</a:t>
            </a:r>
            <a:r>
              <a:rPr lang="de-AT" sz="5400" b="1" dirty="0"/>
              <a:t> </a:t>
            </a:r>
            <a:r>
              <a:rPr lang="de-AT" sz="5400" b="1" dirty="0" err="1"/>
              <a:t>para</a:t>
            </a:r>
            <a:r>
              <a:rPr lang="de-AT" sz="5400" b="1" dirty="0"/>
              <a:t> la </a:t>
            </a:r>
            <a:r>
              <a:rPr lang="de-AT" sz="5400" b="1" dirty="0" err="1"/>
              <a:t>fiesta</a:t>
            </a:r>
            <a:r>
              <a:rPr lang="de-AT" sz="5400" b="1" dirty="0"/>
              <a:t>.</a:t>
            </a:r>
          </a:p>
        </p:txBody>
      </p:sp>
      <p:sp>
        <p:nvSpPr>
          <p:cNvPr id="12" name="Wolke 11">
            <a:extLst>
              <a:ext uri="{FF2B5EF4-FFF2-40B4-BE49-F238E27FC236}">
                <a16:creationId xmlns:a16="http://schemas.microsoft.com/office/drawing/2014/main" id="{E646ECA2-2A6F-40AB-8C3D-96E1E8E85C36}"/>
              </a:ext>
            </a:extLst>
          </p:cNvPr>
          <p:cNvSpPr/>
          <p:nvPr/>
        </p:nvSpPr>
        <p:spPr>
          <a:xfrm>
            <a:off x="4616569" y="3571335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 err="1"/>
              <a:t>os</a:t>
            </a:r>
            <a:endParaRPr lang="de-AT" sz="4400" dirty="0"/>
          </a:p>
        </p:txBody>
      </p:sp>
      <p:sp>
        <p:nvSpPr>
          <p:cNvPr id="16" name="Wolke 15">
            <a:extLst>
              <a:ext uri="{FF2B5EF4-FFF2-40B4-BE49-F238E27FC236}">
                <a16:creationId xmlns:a16="http://schemas.microsoft.com/office/drawing/2014/main" id="{6BD2C94F-2168-4458-83E5-4233575886CA}"/>
              </a:ext>
            </a:extLst>
          </p:cNvPr>
          <p:cNvSpPr/>
          <p:nvPr/>
        </p:nvSpPr>
        <p:spPr>
          <a:xfrm>
            <a:off x="598098" y="3571335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 err="1"/>
              <a:t>me</a:t>
            </a:r>
            <a:endParaRPr lang="de-AT" dirty="0"/>
          </a:p>
        </p:txBody>
      </p:sp>
      <p:sp>
        <p:nvSpPr>
          <p:cNvPr id="18" name="Wolke 17">
            <a:extLst>
              <a:ext uri="{FF2B5EF4-FFF2-40B4-BE49-F238E27FC236}">
                <a16:creationId xmlns:a16="http://schemas.microsoft.com/office/drawing/2014/main" id="{9486F711-A69F-4387-AC53-7E311B9BA7D6}"/>
              </a:ext>
            </a:extLst>
          </p:cNvPr>
          <p:cNvSpPr/>
          <p:nvPr/>
        </p:nvSpPr>
        <p:spPr>
          <a:xfrm>
            <a:off x="8635041" y="3571336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/>
              <a:t>nos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0561652-581A-4178-9E1B-5F402D3AD5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733" y="66136"/>
            <a:ext cx="716312" cy="716312"/>
          </a:xfrm>
          <a:prstGeom prst="rect">
            <a:avLst/>
          </a:prstGeom>
        </p:spPr>
      </p:pic>
      <p:sp>
        <p:nvSpPr>
          <p:cNvPr id="3" name="Pfeil: nach rechts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8A39BC3-3C3F-4B12-8E17-39D41A357DC2}"/>
              </a:ext>
            </a:extLst>
          </p:cNvPr>
          <p:cNvSpPr/>
          <p:nvPr/>
        </p:nvSpPr>
        <p:spPr>
          <a:xfrm>
            <a:off x="10153291" y="182733"/>
            <a:ext cx="716312" cy="571590"/>
          </a:xfrm>
          <a:prstGeom prst="rightArrow">
            <a:avLst/>
          </a:prstGeom>
          <a:solidFill>
            <a:srgbClr val="83D9B8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Pfeil: nach rechts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DD5A3F2-CF3B-4D0F-B6B5-00800A857991}"/>
              </a:ext>
            </a:extLst>
          </p:cNvPr>
          <p:cNvSpPr/>
          <p:nvPr/>
        </p:nvSpPr>
        <p:spPr>
          <a:xfrm flipH="1" flipV="1">
            <a:off x="9186414" y="182733"/>
            <a:ext cx="716312" cy="571590"/>
          </a:xfrm>
          <a:prstGeom prst="rightArrow">
            <a:avLst/>
          </a:prstGeom>
          <a:solidFill>
            <a:srgbClr val="83D9B8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452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ABFBC25-5C2A-4403-9C12-D54E084051F0}"/>
              </a:ext>
            </a:extLst>
          </p:cNvPr>
          <p:cNvSpPr/>
          <p:nvPr/>
        </p:nvSpPr>
        <p:spPr>
          <a:xfrm>
            <a:off x="0" y="0"/>
            <a:ext cx="1647826" cy="609600"/>
          </a:xfrm>
          <a:prstGeom prst="roundRect">
            <a:avLst/>
          </a:prstGeom>
          <a:solidFill>
            <a:srgbClr val="83D9B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/>
              <a:t>PRONOMBRES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748F6747-6986-447E-B67A-12CEDDFC1C1F}"/>
              </a:ext>
            </a:extLst>
          </p:cNvPr>
          <p:cNvSpPr/>
          <p:nvPr/>
        </p:nvSpPr>
        <p:spPr>
          <a:xfrm>
            <a:off x="0" y="895350"/>
            <a:ext cx="12192000" cy="1962150"/>
          </a:xfrm>
          <a:prstGeom prst="roundRect">
            <a:avLst/>
          </a:prstGeom>
          <a:solidFill>
            <a:srgbClr val="83D9B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b="1" dirty="0" err="1"/>
              <a:t>Elige</a:t>
            </a:r>
            <a:r>
              <a:rPr lang="de-AT" sz="4400" b="1" dirty="0"/>
              <a:t> </a:t>
            </a:r>
            <a:r>
              <a:rPr lang="de-AT" sz="4400" b="1" dirty="0" err="1"/>
              <a:t>el</a:t>
            </a:r>
            <a:r>
              <a:rPr lang="de-AT" sz="4400" b="1" dirty="0"/>
              <a:t> </a:t>
            </a:r>
            <a:r>
              <a:rPr lang="de-AT" sz="4400" b="1" dirty="0" err="1"/>
              <a:t>pronombre</a:t>
            </a:r>
            <a:r>
              <a:rPr lang="de-AT" sz="4400" b="1" dirty="0"/>
              <a:t> </a:t>
            </a:r>
            <a:r>
              <a:rPr lang="de-AT" sz="4400" b="1" dirty="0" err="1"/>
              <a:t>correcto</a:t>
            </a:r>
            <a:endParaRPr lang="de-AT" sz="4400" b="1" dirty="0"/>
          </a:p>
          <a:p>
            <a:pPr algn="ctr"/>
            <a:r>
              <a:rPr lang="de-AT" sz="5400" b="1" dirty="0"/>
              <a:t>Esteban … </a:t>
            </a:r>
            <a:r>
              <a:rPr lang="de-AT" sz="5400" b="1" dirty="0" err="1"/>
              <a:t>acuesta</a:t>
            </a:r>
            <a:r>
              <a:rPr lang="de-AT" sz="5400" b="1" dirty="0"/>
              <a:t> a las </a:t>
            </a:r>
            <a:r>
              <a:rPr lang="de-AT" sz="5400" b="1" dirty="0" err="1"/>
              <a:t>once</a:t>
            </a:r>
            <a:r>
              <a:rPr lang="de-AT" sz="5400" b="1" dirty="0"/>
              <a:t>. </a:t>
            </a:r>
          </a:p>
        </p:txBody>
      </p:sp>
      <p:sp>
        <p:nvSpPr>
          <p:cNvPr id="12" name="Wolke 11">
            <a:extLst>
              <a:ext uri="{FF2B5EF4-FFF2-40B4-BE49-F238E27FC236}">
                <a16:creationId xmlns:a16="http://schemas.microsoft.com/office/drawing/2014/main" id="{E646ECA2-2A6F-40AB-8C3D-96E1E8E85C36}"/>
              </a:ext>
            </a:extLst>
          </p:cNvPr>
          <p:cNvSpPr/>
          <p:nvPr/>
        </p:nvSpPr>
        <p:spPr>
          <a:xfrm>
            <a:off x="4616569" y="3571335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 err="1"/>
              <a:t>os</a:t>
            </a:r>
            <a:endParaRPr lang="de-AT" sz="4400" dirty="0"/>
          </a:p>
        </p:txBody>
      </p:sp>
      <p:sp>
        <p:nvSpPr>
          <p:cNvPr id="16" name="Wolke 15">
            <a:extLst>
              <a:ext uri="{FF2B5EF4-FFF2-40B4-BE49-F238E27FC236}">
                <a16:creationId xmlns:a16="http://schemas.microsoft.com/office/drawing/2014/main" id="{6BD2C94F-2168-4458-83E5-4233575886CA}"/>
              </a:ext>
            </a:extLst>
          </p:cNvPr>
          <p:cNvSpPr/>
          <p:nvPr/>
        </p:nvSpPr>
        <p:spPr>
          <a:xfrm>
            <a:off x="598098" y="3571335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 err="1"/>
              <a:t>me</a:t>
            </a:r>
            <a:endParaRPr lang="de-AT" dirty="0"/>
          </a:p>
        </p:txBody>
      </p:sp>
      <p:sp>
        <p:nvSpPr>
          <p:cNvPr id="18" name="Wolke 17">
            <a:extLst>
              <a:ext uri="{FF2B5EF4-FFF2-40B4-BE49-F238E27FC236}">
                <a16:creationId xmlns:a16="http://schemas.microsoft.com/office/drawing/2014/main" id="{9486F711-A69F-4387-AC53-7E311B9BA7D6}"/>
              </a:ext>
            </a:extLst>
          </p:cNvPr>
          <p:cNvSpPr/>
          <p:nvPr/>
        </p:nvSpPr>
        <p:spPr>
          <a:xfrm>
            <a:off x="8635041" y="3571336"/>
            <a:ext cx="2539041" cy="1774167"/>
          </a:xfrm>
          <a:prstGeom prst="cloud">
            <a:avLst/>
          </a:prstGeom>
          <a:solidFill>
            <a:srgbClr val="83D9B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400" dirty="0"/>
              <a:t>se</a:t>
            </a:r>
          </a:p>
        </p:txBody>
      </p:sp>
      <p:pic>
        <p:nvPicPr>
          <p:cNvPr id="2" name="Grafik 1">
            <a:hlinkClick r:id="rId2" action="ppaction://hlinksldjump"/>
            <a:extLst>
              <a:ext uri="{FF2B5EF4-FFF2-40B4-BE49-F238E27FC236}">
                <a16:creationId xmlns:a16="http://schemas.microsoft.com/office/drawing/2014/main" id="{50A266ED-4142-4670-A201-8E89D6A61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733" y="66136"/>
            <a:ext cx="716312" cy="716312"/>
          </a:xfrm>
          <a:prstGeom prst="rect">
            <a:avLst/>
          </a:prstGeom>
        </p:spPr>
      </p:pic>
      <p:sp>
        <p:nvSpPr>
          <p:cNvPr id="3" name="Pfeil: nach rechts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E9EE9E7-D8D6-4F1D-8EE7-16A5A2A9AC22}"/>
              </a:ext>
            </a:extLst>
          </p:cNvPr>
          <p:cNvSpPr/>
          <p:nvPr/>
        </p:nvSpPr>
        <p:spPr>
          <a:xfrm>
            <a:off x="10153291" y="182733"/>
            <a:ext cx="716312" cy="571590"/>
          </a:xfrm>
          <a:prstGeom prst="rightArrow">
            <a:avLst/>
          </a:prstGeom>
          <a:solidFill>
            <a:srgbClr val="83D9B8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Pfeil: nach rechts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31B77E9-873C-4819-9771-FFE5B21F3FAF}"/>
              </a:ext>
            </a:extLst>
          </p:cNvPr>
          <p:cNvSpPr/>
          <p:nvPr/>
        </p:nvSpPr>
        <p:spPr>
          <a:xfrm flipH="1" flipV="1">
            <a:off x="9186414" y="182733"/>
            <a:ext cx="716312" cy="571590"/>
          </a:xfrm>
          <a:prstGeom prst="rightArrow">
            <a:avLst/>
          </a:prstGeom>
          <a:solidFill>
            <a:srgbClr val="83D9B8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1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Breitbild</PresentationFormat>
  <Paragraphs>115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Antonia Dahlhelm</dc:creator>
  <cp:lastModifiedBy>Antonia Dahlhelm</cp:lastModifiedBy>
  <cp:revision>21</cp:revision>
  <dcterms:created xsi:type="dcterms:W3CDTF">2020-11-02T11:06:50Z</dcterms:created>
  <dcterms:modified xsi:type="dcterms:W3CDTF">2020-11-02T13:24:19Z</dcterms:modified>
</cp:coreProperties>
</file>