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68" r:id="rId9"/>
    <p:sldId id="257" r:id="rId10"/>
    <p:sldId id="258" r:id="rId11"/>
  </p:sldIdLst>
  <p:sldSz cx="9144000" cy="5143500" type="screen16x9"/>
  <p:notesSz cx="6858000" cy="9144000"/>
  <p:embeddedFontLst>
    <p:embeddedFont>
      <p:font typeface="Pacifico" charset="0"/>
      <p:regular r:id="rId13"/>
    </p:embeddedFont>
    <p:embeddedFont>
      <p:font typeface="Aharoni" pitchFamily="2" charset="-79"/>
      <p:bold r:id="rId14"/>
    </p:embeddedFont>
    <p:embeddedFont>
      <p:font typeface="Britannic Bold" pitchFamily="34" charset="0"/>
      <p:regular r:id="rId15"/>
    </p:embeddedFont>
    <p:embeddedFont>
      <p:font typeface="Andalus" pitchFamily="18" charset="-78"/>
      <p:regular r:id="rId16"/>
    </p:embeddedFont>
    <p:embeddedFont>
      <p:font typeface="Quicksand Light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99"/>
  </p:clrMru>
</p:presentationPr>
</file>

<file path=ppt/tableStyles.xml><?xml version="1.0" encoding="utf-8"?>
<a:tblStyleLst xmlns:a="http://schemas.openxmlformats.org/drawingml/2006/main" def="{862DBAD1-19F3-4F74-99D8-949D4A1928C5}">
  <a:tblStyle styleId="{862DBAD1-19F3-4F74-99D8-949D4A1928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6" y="-23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303f80478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303f80478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b81364c4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b81364c4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6225" y="438118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762400" y="1043483"/>
            <a:ext cx="7619100" cy="3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726300" y="438312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ubTitle" idx="1"/>
          </p:nvPr>
        </p:nvSpPr>
        <p:spPr>
          <a:xfrm>
            <a:off x="1745248" y="1411538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2"/>
          </p:nvPr>
        </p:nvSpPr>
        <p:spPr>
          <a:xfrm>
            <a:off x="1745248" y="177742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3"/>
          </p:nvPr>
        </p:nvSpPr>
        <p:spPr>
          <a:xfrm>
            <a:off x="5702999" y="14122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4"/>
          </p:nvPr>
        </p:nvSpPr>
        <p:spPr>
          <a:xfrm>
            <a:off x="5702999" y="1778232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5"/>
          </p:nvPr>
        </p:nvSpPr>
        <p:spPr>
          <a:xfrm>
            <a:off x="174524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6"/>
          </p:nvPr>
        </p:nvSpPr>
        <p:spPr>
          <a:xfrm>
            <a:off x="1745249" y="3268450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 idx="7" hasCustomPrompt="1"/>
          </p:nvPr>
        </p:nvSpPr>
        <p:spPr>
          <a:xfrm>
            <a:off x="988753" y="1603788"/>
            <a:ext cx="5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8" hasCustomPrompt="1"/>
          </p:nvPr>
        </p:nvSpPr>
        <p:spPr>
          <a:xfrm>
            <a:off x="4947136" y="1603788"/>
            <a:ext cx="60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9" hasCustomPrompt="1"/>
          </p:nvPr>
        </p:nvSpPr>
        <p:spPr>
          <a:xfrm>
            <a:off x="947353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3"/>
          </p:nvPr>
        </p:nvSpPr>
        <p:spPr>
          <a:xfrm>
            <a:off x="570300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4"/>
          </p:nvPr>
        </p:nvSpPr>
        <p:spPr>
          <a:xfrm>
            <a:off x="5703009" y="3268461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15" hasCustomPrompt="1"/>
          </p:nvPr>
        </p:nvSpPr>
        <p:spPr>
          <a:xfrm>
            <a:off x="4923586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529550" y="1421408"/>
            <a:ext cx="6084900" cy="23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4" r:id="rId4"/>
    <p:sldLayoutId id="2147483672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gif"/><Relationship Id="rId5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jpe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sana\AppData\Local\Microsoft\Windows\Temporary Internet Files\Content.IE5\SX0OAH60\watercolour-1636797_960_72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900608" y="3522870"/>
            <a:ext cx="6192688" cy="16206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Users\susana\AppData\Local\Microsoft\Windows\Temporary Internet Files\Content.IE5\TRTJYIC2\watercolour-1636801_960_72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1548680" y="1635646"/>
            <a:ext cx="7315200" cy="1872208"/>
          </a:xfrm>
          <a:prstGeom prst="rect">
            <a:avLst/>
          </a:prstGeom>
          <a:noFill/>
        </p:spPr>
      </p:pic>
      <p:pic>
        <p:nvPicPr>
          <p:cNvPr id="1029" name="Picture 5" descr="C:\Users\susana\AppData\Local\Microsoft\Windows\Temporary Internet Files\Content.IE5\25P5AIFY\watercolour-1666842_960_72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1260648" y="0"/>
            <a:ext cx="6480720" cy="1779662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1709600"/>
            <a:ext cx="2376264" cy="179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paleta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20963">
            <a:off x="3399398" y="463045"/>
            <a:ext cx="1045506" cy="104550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67544" y="771550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3">
                    <a:lumMod val="10000"/>
                  </a:schemeClr>
                </a:solidFill>
                <a:latin typeface="Pacifico" charset="0"/>
              </a:rPr>
              <a:t>COLORES</a:t>
            </a:r>
            <a:endParaRPr lang="es-ES" sz="3600" dirty="0">
              <a:solidFill>
                <a:schemeClr val="accent3">
                  <a:lumMod val="10000"/>
                </a:schemeClr>
              </a:solidFill>
              <a:latin typeface="Pacifico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2427734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accent3">
                    <a:lumMod val="10000"/>
                  </a:schemeClr>
                </a:solidFill>
                <a:latin typeface="Pacifico" charset="0"/>
              </a:rPr>
              <a:t>HERRAMIENTAS</a:t>
            </a:r>
            <a:endParaRPr lang="es-ES" sz="3200" dirty="0">
              <a:solidFill>
                <a:schemeClr val="accent3">
                  <a:lumMod val="10000"/>
                </a:schemeClr>
              </a:solidFill>
              <a:latin typeface="Pacifico" charset="0"/>
            </a:endParaRPr>
          </a:p>
        </p:txBody>
      </p:sp>
      <p:pic>
        <p:nvPicPr>
          <p:cNvPr id="11" name="10 Imagen" descr="caja de herramientas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3968" y="1995686"/>
            <a:ext cx="1152128" cy="115212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79512" y="3939902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accent3">
                    <a:lumMod val="10000"/>
                  </a:schemeClr>
                </a:solidFill>
                <a:latin typeface="Pacifico" charset="0"/>
              </a:rPr>
              <a:t>HISTORIA</a:t>
            </a:r>
            <a:endParaRPr lang="es-ES" sz="3200" dirty="0">
              <a:solidFill>
                <a:schemeClr val="accent3">
                  <a:lumMod val="10000"/>
                </a:schemeClr>
              </a:solidFill>
              <a:latin typeface="Pacifico" charset="0"/>
            </a:endParaRPr>
          </a:p>
        </p:txBody>
      </p:sp>
      <p:pic>
        <p:nvPicPr>
          <p:cNvPr id="13" name="12 Imagen" descr="historia del arte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3888" y="336383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 Título"/>
          <p:cNvSpPr>
            <a:spLocks noGrp="1"/>
          </p:cNvSpPr>
          <p:nvPr>
            <p:ph type="title"/>
          </p:nvPr>
        </p:nvSpPr>
        <p:spPr>
          <a:xfrm>
            <a:off x="914400" y="267494"/>
            <a:ext cx="8229600" cy="720080"/>
          </a:xfrm>
        </p:spPr>
        <p:txBody>
          <a:bodyPr/>
          <a:lstStyle/>
          <a:p>
            <a:r>
              <a:rPr lang="es-ES" dirty="0" smtClean="0"/>
              <a:t>¡MUY BIEN!  NACÍ EN ZARAGOZA</a:t>
            </a:r>
            <a:endParaRPr lang="es-ES" dirty="0"/>
          </a:p>
        </p:txBody>
      </p:sp>
      <p:grpSp>
        <p:nvGrpSpPr>
          <p:cNvPr id="38" name="37 Grupo"/>
          <p:cNvGrpSpPr/>
          <p:nvPr/>
        </p:nvGrpSpPr>
        <p:grpSpPr>
          <a:xfrm>
            <a:off x="755576" y="2139702"/>
            <a:ext cx="6624736" cy="2160239"/>
            <a:chOff x="755576" y="2139702"/>
            <a:chExt cx="6624736" cy="2160239"/>
          </a:xfrm>
        </p:grpSpPr>
        <p:pic>
          <p:nvPicPr>
            <p:cNvPr id="31" name="30 Imagen" descr="FUENDETODO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712" y="2139702"/>
              <a:ext cx="5400600" cy="2160239"/>
            </a:xfrm>
            <a:prstGeom prst="rect">
              <a:avLst/>
            </a:prstGeom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2427734"/>
              <a:ext cx="903467" cy="112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1" y="771550"/>
            <a:ext cx="82368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Imagen" descr="sII MINIO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771550"/>
            <a:ext cx="1872208" cy="1110070"/>
          </a:xfrm>
          <a:prstGeom prst="rect">
            <a:avLst/>
          </a:prstGeom>
        </p:spPr>
      </p:pic>
      <p:sp>
        <p:nvSpPr>
          <p:cNvPr id="37" name="Google Shape;177;p37"/>
          <p:cNvSpPr txBox="1">
            <a:spLocks noGrp="1"/>
          </p:cNvSpPr>
          <p:nvPr>
            <p:ph type="title"/>
          </p:nvPr>
        </p:nvSpPr>
        <p:spPr>
          <a:xfrm>
            <a:off x="2123728" y="4195361"/>
            <a:ext cx="4978500" cy="752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FUENDETODOS</a:t>
            </a:r>
            <a:endParaRPr dirty="0"/>
          </a:p>
        </p:txBody>
      </p:sp>
      <p:pic>
        <p:nvPicPr>
          <p:cNvPr id="9" name="8 Imagen" descr="casa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371950"/>
            <a:ext cx="648072" cy="648072"/>
          </a:xfrm>
          <a:prstGeom prst="rect">
            <a:avLst/>
          </a:prstGeom>
        </p:spPr>
      </p:pic>
      <p:pic>
        <p:nvPicPr>
          <p:cNvPr id="10" name="9 Imagen" descr="historia del art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5147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 smtClean="0">
                <a:latin typeface="+mn-lt"/>
                <a:cs typeface="Aharoni" pitchFamily="2" charset="-79"/>
              </a:rPr>
              <a:t>¿CUÁL ES EL COLOR </a:t>
            </a: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AMARILLO</a:t>
            </a:r>
            <a:r>
              <a:rPr lang="es-ES" sz="3200" b="1" dirty="0" smtClean="0">
                <a:latin typeface="+mn-lt"/>
                <a:cs typeface="Aharoni" pitchFamily="2" charset="-79"/>
              </a:rPr>
              <a:t>?</a:t>
            </a:r>
            <a:endParaRPr lang="es-ES" sz="3200" b="1" dirty="0">
              <a:latin typeface="+mn-lt"/>
              <a:cs typeface="Aharoni" pitchFamily="2" charset="-79"/>
            </a:endParaRPr>
          </a:p>
        </p:txBody>
      </p:sp>
      <p:grpSp>
        <p:nvGrpSpPr>
          <p:cNvPr id="10" name="PALETA MÁS TAPAS"/>
          <p:cNvGrpSpPr/>
          <p:nvPr/>
        </p:nvGrpSpPr>
        <p:grpSpPr>
          <a:xfrm>
            <a:off x="1547664" y="1059582"/>
            <a:ext cx="5832648" cy="3672408"/>
            <a:chOff x="1547664" y="1059582"/>
            <a:chExt cx="5832648" cy="3672408"/>
          </a:xfrm>
        </p:grpSpPr>
        <p:pic>
          <p:nvPicPr>
            <p:cNvPr id="4" name="3 Imagen" descr="paleta (1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664" y="1059582"/>
              <a:ext cx="5832648" cy="3672408"/>
            </a:xfrm>
            <a:prstGeom prst="rect">
              <a:avLst/>
            </a:prstGeom>
          </p:spPr>
        </p:pic>
        <p:sp>
          <p:nvSpPr>
            <p:cNvPr id="5" name="4 Elipse"/>
            <p:cNvSpPr/>
            <p:nvPr/>
          </p:nvSpPr>
          <p:spPr>
            <a:xfrm>
              <a:off x="4499992" y="1707654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/>
            <p:nvPr/>
          </p:nvSpPr>
          <p:spPr>
            <a:xfrm>
              <a:off x="5220072" y="2283718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>
              <a:off x="5796136" y="3003798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>
              <a:off x="5364088" y="3579862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Elipse"/>
            <p:cNvSpPr/>
            <p:nvPr/>
          </p:nvSpPr>
          <p:spPr>
            <a:xfrm>
              <a:off x="4139952" y="3435846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NEGRO" descr="neg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91830"/>
            <a:ext cx="1080120" cy="1080120"/>
          </a:xfrm>
          <a:prstGeom prst="rect">
            <a:avLst/>
          </a:prstGeom>
        </p:spPr>
      </p:pic>
      <p:pic>
        <p:nvPicPr>
          <p:cNvPr id="14" name="rOJO" descr="roj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937">
            <a:off x="5232719" y="3304477"/>
            <a:ext cx="1104342" cy="1104342"/>
          </a:xfrm>
          <a:prstGeom prst="rect">
            <a:avLst/>
          </a:prstGeom>
        </p:spPr>
      </p:pic>
      <p:pic>
        <p:nvPicPr>
          <p:cNvPr id="16" name="AMARILLO" descr="neg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643758"/>
            <a:ext cx="1080120" cy="1080120"/>
          </a:xfrm>
          <a:prstGeom prst="rect">
            <a:avLst/>
          </a:prstGeom>
        </p:spPr>
      </p:pic>
      <p:pic>
        <p:nvPicPr>
          <p:cNvPr id="17" name="VERDE" descr="negr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32105">
            <a:off x="5251225" y="2242863"/>
            <a:ext cx="1080120" cy="1080120"/>
          </a:xfrm>
          <a:prstGeom prst="rect">
            <a:avLst/>
          </a:prstGeom>
        </p:spPr>
      </p:pic>
      <p:pic>
        <p:nvPicPr>
          <p:cNvPr id="18" name="AZUL" descr="negr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550507">
            <a:off x="4233550" y="1585227"/>
            <a:ext cx="1080120" cy="1080120"/>
          </a:xfrm>
          <a:prstGeom prst="rect">
            <a:avLst/>
          </a:prstGeom>
        </p:spPr>
      </p:pic>
      <p:sp>
        <p:nvSpPr>
          <p:cNvPr id="19" name="18 Flecha derecha">
            <a:hlinkClick r:id="rId8" action="ppaction://hlinksldjump"/>
          </p:cNvPr>
          <p:cNvSpPr/>
          <p:nvPr/>
        </p:nvSpPr>
        <p:spPr>
          <a:xfrm>
            <a:off x="7740352" y="4515966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 descr="palet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20963">
            <a:off x="32222" y="120204"/>
            <a:ext cx="609376" cy="60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38118"/>
            <a:ext cx="8352927" cy="572700"/>
          </a:xfrm>
        </p:spPr>
        <p:txBody>
          <a:bodyPr/>
          <a:lstStyle/>
          <a:p>
            <a:pPr algn="ctr"/>
            <a:r>
              <a:rPr lang="es-ES" sz="3600" b="1" dirty="0" smtClean="0">
                <a:latin typeface="+mn-lt"/>
                <a:cs typeface="Aharoni" pitchFamily="2" charset="-79"/>
              </a:rPr>
              <a:t>¿CUÁL ES EL COLOR 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ROJO</a:t>
            </a:r>
            <a:r>
              <a:rPr lang="es-ES" sz="4000" b="1" dirty="0" smtClean="0">
                <a:latin typeface="+mn-lt"/>
                <a:cs typeface="Aharoni" pitchFamily="2" charset="-79"/>
              </a:rPr>
              <a:t>?</a:t>
            </a:r>
            <a:endParaRPr lang="es-ES" sz="4000" b="1" dirty="0">
              <a:latin typeface="+mn-lt"/>
              <a:cs typeface="Aharoni" pitchFamily="2" charset="-79"/>
            </a:endParaRPr>
          </a:p>
        </p:txBody>
      </p:sp>
      <p:grpSp>
        <p:nvGrpSpPr>
          <p:cNvPr id="3" name="PALETA MÁS TAPAS"/>
          <p:cNvGrpSpPr/>
          <p:nvPr/>
        </p:nvGrpSpPr>
        <p:grpSpPr>
          <a:xfrm>
            <a:off x="1547664" y="1059582"/>
            <a:ext cx="5832648" cy="3672408"/>
            <a:chOff x="1547664" y="1059582"/>
            <a:chExt cx="5832648" cy="3672408"/>
          </a:xfrm>
        </p:grpSpPr>
        <p:pic>
          <p:nvPicPr>
            <p:cNvPr id="4" name="3 Imagen" descr="paleta (1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664" y="1059582"/>
              <a:ext cx="5832648" cy="3672408"/>
            </a:xfrm>
            <a:prstGeom prst="rect">
              <a:avLst/>
            </a:prstGeom>
          </p:spPr>
        </p:pic>
        <p:sp>
          <p:nvSpPr>
            <p:cNvPr id="5" name="4 Elipse"/>
            <p:cNvSpPr/>
            <p:nvPr/>
          </p:nvSpPr>
          <p:spPr>
            <a:xfrm>
              <a:off x="4499992" y="1707654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/>
            <p:nvPr/>
          </p:nvSpPr>
          <p:spPr>
            <a:xfrm>
              <a:off x="5220072" y="2283718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>
              <a:off x="5796136" y="3003798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>
              <a:off x="5364088" y="3579862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Elipse"/>
            <p:cNvSpPr/>
            <p:nvPr/>
          </p:nvSpPr>
          <p:spPr>
            <a:xfrm>
              <a:off x="4139952" y="3435846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NEGRO" descr="neg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91830"/>
            <a:ext cx="1080120" cy="1080120"/>
          </a:xfrm>
          <a:prstGeom prst="rect">
            <a:avLst/>
          </a:prstGeom>
        </p:spPr>
      </p:pic>
      <p:pic>
        <p:nvPicPr>
          <p:cNvPr id="14" name="rOJO" descr="roj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937">
            <a:off x="2352400" y="2800421"/>
            <a:ext cx="1104342" cy="1104342"/>
          </a:xfrm>
          <a:prstGeom prst="rect">
            <a:avLst/>
          </a:prstGeom>
        </p:spPr>
      </p:pic>
      <p:pic>
        <p:nvPicPr>
          <p:cNvPr id="16" name="AMARILLO" descr="neg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291830"/>
            <a:ext cx="1080120" cy="1080120"/>
          </a:xfrm>
          <a:prstGeom prst="rect">
            <a:avLst/>
          </a:prstGeom>
        </p:spPr>
      </p:pic>
      <p:pic>
        <p:nvPicPr>
          <p:cNvPr id="17" name="VERDE" descr="negr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32105">
            <a:off x="5251225" y="2242863"/>
            <a:ext cx="1080120" cy="1080120"/>
          </a:xfrm>
          <a:prstGeom prst="rect">
            <a:avLst/>
          </a:prstGeom>
        </p:spPr>
      </p:pic>
      <p:pic>
        <p:nvPicPr>
          <p:cNvPr id="18" name="AZUL" descr="negr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550507">
            <a:off x="4233550" y="1585227"/>
            <a:ext cx="1080120" cy="1080120"/>
          </a:xfrm>
          <a:prstGeom prst="rect">
            <a:avLst/>
          </a:prstGeom>
        </p:spPr>
      </p:pic>
      <p:sp>
        <p:nvSpPr>
          <p:cNvPr id="19" name="18 Flecha derecha"/>
          <p:cNvSpPr/>
          <p:nvPr/>
        </p:nvSpPr>
        <p:spPr>
          <a:xfrm>
            <a:off x="7740352" y="4515966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 descr="palet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720963">
            <a:off x="32222" y="120204"/>
            <a:ext cx="609376" cy="60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7" cy="572700"/>
          </a:xfrm>
        </p:spPr>
        <p:txBody>
          <a:bodyPr/>
          <a:lstStyle/>
          <a:p>
            <a:pPr algn="ctr"/>
            <a:r>
              <a:rPr lang="es-ES" sz="3600" b="1" dirty="0" smtClean="0">
                <a:latin typeface="+mn-lt"/>
                <a:cs typeface="Aharoni" pitchFamily="2" charset="-79"/>
              </a:rPr>
              <a:t>¿CUÁL ES EL COLOR </a:t>
            </a:r>
            <a:r>
              <a:rPr lang="es-E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AZUL</a:t>
            </a:r>
            <a:r>
              <a:rPr lang="es-ES" sz="4000" b="1" dirty="0" smtClean="0">
                <a:latin typeface="+mn-lt"/>
                <a:cs typeface="Aharoni" pitchFamily="2" charset="-79"/>
              </a:rPr>
              <a:t>?</a:t>
            </a:r>
            <a:endParaRPr lang="es-ES" sz="4000" b="1" dirty="0">
              <a:latin typeface="+mn-lt"/>
              <a:cs typeface="Aharoni" pitchFamily="2" charset="-79"/>
            </a:endParaRPr>
          </a:p>
        </p:txBody>
      </p:sp>
      <p:grpSp>
        <p:nvGrpSpPr>
          <p:cNvPr id="3" name="PALETA MÁS TAPAS"/>
          <p:cNvGrpSpPr/>
          <p:nvPr/>
        </p:nvGrpSpPr>
        <p:grpSpPr>
          <a:xfrm>
            <a:off x="1547664" y="1059582"/>
            <a:ext cx="5832648" cy="3672408"/>
            <a:chOff x="1547664" y="1059582"/>
            <a:chExt cx="5832648" cy="3672408"/>
          </a:xfrm>
        </p:grpSpPr>
        <p:pic>
          <p:nvPicPr>
            <p:cNvPr id="4" name="3 Imagen" descr="paleta (1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664" y="1059582"/>
              <a:ext cx="5832648" cy="3672408"/>
            </a:xfrm>
            <a:prstGeom prst="rect">
              <a:avLst/>
            </a:prstGeom>
          </p:spPr>
        </p:pic>
        <p:sp>
          <p:nvSpPr>
            <p:cNvPr id="5" name="4 Elipse"/>
            <p:cNvSpPr/>
            <p:nvPr/>
          </p:nvSpPr>
          <p:spPr>
            <a:xfrm>
              <a:off x="4499992" y="1707654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/>
            <p:nvPr/>
          </p:nvSpPr>
          <p:spPr>
            <a:xfrm>
              <a:off x="5220072" y="2283718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>
              <a:off x="5796136" y="3003798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>
              <a:off x="5364088" y="3579862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Elipse"/>
            <p:cNvSpPr/>
            <p:nvPr/>
          </p:nvSpPr>
          <p:spPr>
            <a:xfrm>
              <a:off x="4139952" y="3435846"/>
              <a:ext cx="1008112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NEGRO" descr="neg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91830"/>
            <a:ext cx="1080120" cy="1080120"/>
          </a:xfrm>
          <a:prstGeom prst="rect">
            <a:avLst/>
          </a:prstGeom>
        </p:spPr>
      </p:pic>
      <p:pic>
        <p:nvPicPr>
          <p:cNvPr id="14" name="rOJO" descr="roj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937">
            <a:off x="3936576" y="1432270"/>
            <a:ext cx="1104342" cy="1104342"/>
          </a:xfrm>
          <a:prstGeom prst="rect">
            <a:avLst/>
          </a:prstGeom>
        </p:spPr>
      </p:pic>
      <p:pic>
        <p:nvPicPr>
          <p:cNvPr id="16" name="AMARILLO" descr="neg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787774"/>
            <a:ext cx="1080120" cy="1080120"/>
          </a:xfrm>
          <a:prstGeom prst="rect">
            <a:avLst/>
          </a:prstGeom>
        </p:spPr>
      </p:pic>
      <p:pic>
        <p:nvPicPr>
          <p:cNvPr id="17" name="VERDE" descr="negr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32105">
            <a:off x="5251225" y="2242863"/>
            <a:ext cx="1080120" cy="1080120"/>
          </a:xfrm>
          <a:prstGeom prst="rect">
            <a:avLst/>
          </a:prstGeom>
        </p:spPr>
      </p:pic>
      <p:pic>
        <p:nvPicPr>
          <p:cNvPr id="18" name="AZUL" descr="negr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550507">
            <a:off x="5313670" y="3385428"/>
            <a:ext cx="1080120" cy="1080120"/>
          </a:xfrm>
          <a:prstGeom prst="rect">
            <a:avLst/>
          </a:prstGeom>
        </p:spPr>
      </p:pic>
      <p:pic>
        <p:nvPicPr>
          <p:cNvPr id="20" name="19 Imagen" descr="casa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4371950"/>
            <a:ext cx="648072" cy="648072"/>
          </a:xfrm>
          <a:prstGeom prst="rect">
            <a:avLst/>
          </a:prstGeom>
        </p:spPr>
      </p:pic>
      <p:pic>
        <p:nvPicPr>
          <p:cNvPr id="21" name="20 Imagen" descr="palet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20963">
            <a:off x="32222" y="120204"/>
            <a:ext cx="609376" cy="60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ja de herramienta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1550" cy="771550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7956376" y="4587974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050" name="AutoShape 2" descr="Francisco de Goya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gOYA MAY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11510"/>
            <a:ext cx="3316733" cy="4104456"/>
          </a:xfrm>
          <a:prstGeom prst="rect">
            <a:avLst/>
          </a:prstGeom>
        </p:spPr>
      </p:pic>
      <p:sp>
        <p:nvSpPr>
          <p:cNvPr id="11" name="10 Llamada rectangular redondeada"/>
          <p:cNvSpPr/>
          <p:nvPr/>
        </p:nvSpPr>
        <p:spPr>
          <a:xfrm>
            <a:off x="827584" y="627534"/>
            <a:ext cx="4032448" cy="1296144"/>
          </a:xfrm>
          <a:prstGeom prst="wedgeRoundRectCallout">
            <a:avLst>
              <a:gd name="adj1" fmla="val 61400"/>
              <a:gd name="adj2" fmla="val -41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AYUDANTES, </a:t>
            </a:r>
          </a:p>
          <a:p>
            <a:pPr algn="ctr"/>
            <a:r>
              <a:rPr lang="es-ES" sz="1800" b="1" dirty="0" smtClean="0"/>
              <a:t>ACOMPAÑARME A ENCONTRAR MIS HERRAMIENTAS </a:t>
            </a:r>
            <a:endParaRPr lang="es-ES" sz="1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2067694"/>
            <a:ext cx="3600400" cy="76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95486"/>
            <a:ext cx="3209533" cy="584775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ADIVINANZA</a:t>
            </a:r>
            <a:endParaRPr lang="es-ES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364088" y="134761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91556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chemeClr val="accent5">
                    <a:lumMod val="25000"/>
                  </a:schemeClr>
                </a:solidFill>
              </a:rPr>
              <a:t>SOY </a:t>
            </a:r>
            <a:r>
              <a:rPr lang="es-ES" sz="1800" b="1" dirty="0" smtClean="0">
                <a:solidFill>
                  <a:schemeClr val="accent3">
                    <a:lumMod val="50000"/>
                  </a:schemeClr>
                </a:solidFill>
              </a:rPr>
              <a:t>LARGO Y DELGADO</a:t>
            </a:r>
            <a:r>
              <a:rPr lang="es-ES" sz="1800" dirty="0" smtClean="0">
                <a:solidFill>
                  <a:schemeClr val="accent5">
                    <a:lumMod val="25000"/>
                  </a:schemeClr>
                </a:solidFill>
              </a:rPr>
              <a:t>, CON BUENA FIGURA</a:t>
            </a:r>
          </a:p>
          <a:p>
            <a:endParaRPr lang="es-ES" sz="18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pPr algn="ctr"/>
            <a:r>
              <a:rPr lang="es-ES" sz="1800" b="1" dirty="0" smtClean="0">
                <a:solidFill>
                  <a:schemeClr val="accent3">
                    <a:lumMod val="50000"/>
                  </a:schemeClr>
                </a:solidFill>
              </a:rPr>
              <a:t>MI </a:t>
            </a:r>
            <a:r>
              <a:rPr lang="es-ES" sz="1800" b="1" dirty="0" smtClean="0">
                <a:solidFill>
                  <a:schemeClr val="accent3">
                    <a:lumMod val="50000"/>
                  </a:schemeClr>
                </a:solidFill>
              </a:rPr>
              <a:t>PELO </a:t>
            </a:r>
            <a:r>
              <a:rPr lang="es-ES" sz="1800" dirty="0" smtClean="0">
                <a:solidFill>
                  <a:schemeClr val="accent5">
                    <a:lumMod val="25000"/>
                  </a:schemeClr>
                </a:solidFill>
              </a:rPr>
              <a:t>ALOCADO </a:t>
            </a:r>
            <a:r>
              <a:rPr lang="es-ES" sz="1800" b="1" dirty="0" smtClean="0">
                <a:solidFill>
                  <a:schemeClr val="accent3">
                    <a:lumMod val="50000"/>
                  </a:schemeClr>
                </a:solidFill>
              </a:rPr>
              <a:t>MOJO EN PINTURA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275606"/>
            <a:ext cx="2520280" cy="7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427734"/>
            <a:ext cx="3097854" cy="6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AJA HERRAMIENTAS" descr="caja de herramient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3558" cy="843558"/>
          </a:xfrm>
          <a:prstGeom prst="rect">
            <a:avLst/>
          </a:prstGeom>
        </p:spPr>
      </p:pic>
      <p:pic>
        <p:nvPicPr>
          <p:cNvPr id="12" name="cEPILLO" descr="cepill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392" y="3147814"/>
            <a:ext cx="1802786" cy="1802786"/>
          </a:xfrm>
          <a:prstGeom prst="rect">
            <a:avLst/>
          </a:prstGeom>
        </p:spPr>
      </p:pic>
      <p:pic>
        <p:nvPicPr>
          <p:cNvPr id="13" name="ESCOBA" descr="escob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794" y="3352319"/>
            <a:ext cx="1393777" cy="1393777"/>
          </a:xfrm>
          <a:prstGeom prst="rect">
            <a:avLst/>
          </a:prstGeom>
        </p:spPr>
      </p:pic>
      <p:pic>
        <p:nvPicPr>
          <p:cNvPr id="14" name="PINCEL" descr="pince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821" y="3365131"/>
            <a:ext cx="1368152" cy="1368152"/>
          </a:xfrm>
          <a:prstGeom prst="rect">
            <a:avLst/>
          </a:prstGeom>
        </p:spPr>
      </p:pic>
      <p:sp>
        <p:nvSpPr>
          <p:cNvPr id="15" name="14 Multiplicar"/>
          <p:cNvSpPr/>
          <p:nvPr/>
        </p:nvSpPr>
        <p:spPr>
          <a:xfrm>
            <a:off x="3347864" y="3075806"/>
            <a:ext cx="1944216" cy="1872208"/>
          </a:xfrm>
          <a:prstGeom prst="mathMultiply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Multiplicar"/>
          <p:cNvSpPr/>
          <p:nvPr/>
        </p:nvSpPr>
        <p:spPr>
          <a:xfrm>
            <a:off x="6372200" y="3075806"/>
            <a:ext cx="1944216" cy="1872208"/>
          </a:xfrm>
          <a:prstGeom prst="mathMultiply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>
            <a:hlinkClick r:id="rId8" action="ppaction://hlinksldjump"/>
          </p:cNvPr>
          <p:cNvSpPr/>
          <p:nvPr/>
        </p:nvSpPr>
        <p:spPr>
          <a:xfrm>
            <a:off x="7668344" y="4680520"/>
            <a:ext cx="1296144" cy="339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95486"/>
            <a:ext cx="3209533" cy="584775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</a:t>
            </a:r>
            <a:r>
              <a:rPr lang="es-ES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ADIVINANZA</a:t>
            </a:r>
            <a:endParaRPr lang="es-ES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364088" y="134761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91556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3 PATAS </a:t>
            </a:r>
            <a:r>
              <a:rPr lang="es-ES" sz="2000" dirty="0" smtClean="0">
                <a:solidFill>
                  <a:schemeClr val="accent5">
                    <a:lumMod val="25000"/>
                  </a:schemeClr>
                </a:solidFill>
              </a:rPr>
              <a:t>TENGO                     </a:t>
            </a:r>
            <a:r>
              <a:rPr lang="es-ES" sz="1800" b="1" dirty="0" smtClean="0">
                <a:solidFill>
                  <a:schemeClr val="accent3">
                    <a:lumMod val="50000"/>
                  </a:schemeClr>
                </a:solidFill>
              </a:rPr>
              <a:t>LOS CUADROS SOSTENGO</a:t>
            </a:r>
            <a:endParaRPr lang="es-ES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CAJA HERRAMIENTAS" descr="caja de herramient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3558" cy="843558"/>
          </a:xfrm>
          <a:prstGeom prst="rect">
            <a:avLst/>
          </a:prstGeom>
        </p:spPr>
      </p:pic>
      <p:pic>
        <p:nvPicPr>
          <p:cNvPr id="12" name="cEPILLO" descr="cepil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92" y="3147814"/>
            <a:ext cx="1802786" cy="1802786"/>
          </a:xfrm>
          <a:prstGeom prst="rect">
            <a:avLst/>
          </a:prstGeom>
        </p:spPr>
      </p:pic>
      <p:pic>
        <p:nvPicPr>
          <p:cNvPr id="13" name="ESCOBA" descr="escob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219822"/>
            <a:ext cx="1393777" cy="1393777"/>
          </a:xfrm>
          <a:prstGeom prst="rect">
            <a:avLst/>
          </a:prstGeom>
        </p:spPr>
      </p:pic>
      <p:pic>
        <p:nvPicPr>
          <p:cNvPr id="14" name="PINCEL" descr="pinc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291830"/>
            <a:ext cx="1368152" cy="1368152"/>
          </a:xfrm>
          <a:prstGeom prst="rect">
            <a:avLst/>
          </a:prstGeom>
        </p:spPr>
      </p:pic>
      <p:sp>
        <p:nvSpPr>
          <p:cNvPr id="15" name="14 Multiplicar"/>
          <p:cNvSpPr/>
          <p:nvPr/>
        </p:nvSpPr>
        <p:spPr>
          <a:xfrm>
            <a:off x="899592" y="3003798"/>
            <a:ext cx="1944216" cy="1872208"/>
          </a:xfrm>
          <a:prstGeom prst="mathMultiply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Multiplicar"/>
          <p:cNvSpPr/>
          <p:nvPr/>
        </p:nvSpPr>
        <p:spPr>
          <a:xfrm>
            <a:off x="6156176" y="3075806"/>
            <a:ext cx="1944216" cy="1872208"/>
          </a:xfrm>
          <a:prstGeom prst="mathMultiply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7 Imagen" descr="casa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95428"/>
            <a:ext cx="648072" cy="648072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600" y="1347614"/>
            <a:ext cx="193756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016" y="1347613"/>
            <a:ext cx="2232248" cy="90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o"/>
          <p:cNvSpPr/>
          <p:nvPr/>
        </p:nvSpPr>
        <p:spPr>
          <a:xfrm>
            <a:off x="683568" y="195485"/>
            <a:ext cx="3888432" cy="4832367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6 Imagen" descr="GOYA JOVEN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tretch>
            <a:fillRect/>
          </a:stretch>
        </p:blipFill>
        <p:spPr>
          <a:xfrm>
            <a:off x="1043608" y="483518"/>
            <a:ext cx="3168352" cy="4053395"/>
          </a:xfrm>
          <a:prstGeom prst="rect">
            <a:avLst/>
          </a:prstGeom>
        </p:spPr>
      </p:pic>
      <p:grpSp>
        <p:nvGrpSpPr>
          <p:cNvPr id="8" name="gOYA JOVÉN"/>
          <p:cNvGrpSpPr/>
          <p:nvPr/>
        </p:nvGrpSpPr>
        <p:grpSpPr>
          <a:xfrm>
            <a:off x="1043608" y="267494"/>
            <a:ext cx="7128792" cy="4608512"/>
            <a:chOff x="438417" y="695642"/>
            <a:chExt cx="8170076" cy="5550962"/>
          </a:xfrm>
        </p:grpSpPr>
        <p:sp>
          <p:nvSpPr>
            <p:cNvPr id="9" name="8 CuadroTexto"/>
            <p:cNvSpPr txBox="1"/>
            <p:nvPr/>
          </p:nvSpPr>
          <p:spPr>
            <a:xfrm>
              <a:off x="438417" y="5877272"/>
              <a:ext cx="363114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AUTORRETRATO DE GOYA (1775)</a:t>
              </a:r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" name="9 Llamada rectangular redondeada"/>
            <p:cNvSpPr/>
            <p:nvPr/>
          </p:nvSpPr>
          <p:spPr>
            <a:xfrm>
              <a:off x="3904510" y="695642"/>
              <a:ext cx="4703983" cy="1440160"/>
            </a:xfrm>
            <a:prstGeom prst="wedgeRoundRectCallout">
              <a:avLst>
                <a:gd name="adj1" fmla="val -59818"/>
                <a:gd name="adj2" fmla="val 32761"/>
                <a:gd name="adj3" fmla="val 16667"/>
              </a:avLst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  <a:latin typeface="Britannic Bold" pitchFamily="34" charset="0"/>
                  <a:cs typeface="Andalus" pitchFamily="18" charset="-78"/>
                </a:rPr>
                <a:t>HOLA SOY VUESTRO AMIGO </a:t>
              </a:r>
              <a:r>
                <a:rPr lang="es-ES" sz="2000" dirty="0" smtClean="0">
                  <a:solidFill>
                    <a:schemeClr val="accent5">
                      <a:lumMod val="50000"/>
                    </a:schemeClr>
                  </a:solidFill>
                  <a:latin typeface="Britannic Bold" pitchFamily="34" charset="0"/>
                  <a:cs typeface="Andalus" pitchFamily="18" charset="-78"/>
                </a:rPr>
                <a:t>GOYA</a:t>
              </a:r>
              <a:r>
                <a:rPr lang="es-ES" sz="2000" dirty="0" smtClean="0">
                  <a:solidFill>
                    <a:schemeClr val="tx1"/>
                  </a:solidFill>
                  <a:latin typeface="Britannic Bold" pitchFamily="34" charset="0"/>
                  <a:cs typeface="Andalus" pitchFamily="18" charset="-78"/>
                </a:rPr>
                <a:t>. </a:t>
              </a: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  <a:latin typeface="Britannic Bold" pitchFamily="34" charset="0"/>
                  <a:cs typeface="Andalus" pitchFamily="18" charset="-78"/>
                </a:rPr>
                <a:t>Sí, Sí, YO TAMBIÉN FUI JOVEN</a:t>
              </a:r>
            </a:p>
          </p:txBody>
        </p:sp>
      </p:grpSp>
      <p:pic>
        <p:nvPicPr>
          <p:cNvPr id="14" name="Cuadro"/>
          <p:cNvPicPr>
            <a:picLocks noChangeAspect="1" noChangeArrowheads="1"/>
          </p:cNvPicPr>
          <p:nvPr/>
        </p:nvPicPr>
        <p:blipFill>
          <a:blip r:embed="rId4" cstate="print"/>
          <a:srcRect r="69005"/>
          <a:stretch>
            <a:fillRect/>
          </a:stretch>
        </p:blipFill>
        <p:spPr bwMode="auto">
          <a:xfrm>
            <a:off x="5364087" y="2931790"/>
            <a:ext cx="10989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Foto"/>
          <p:cNvPicPr>
            <a:picLocks noChangeAspect="1" noChangeArrowheads="1"/>
          </p:cNvPicPr>
          <p:nvPr/>
        </p:nvPicPr>
        <p:blipFill>
          <a:blip r:embed="rId4" cstate="print"/>
          <a:srcRect l="69005"/>
          <a:stretch>
            <a:fillRect/>
          </a:stretch>
        </p:blipFill>
        <p:spPr bwMode="auto">
          <a:xfrm>
            <a:off x="6876255" y="2931790"/>
            <a:ext cx="115676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16 Grupo"/>
          <p:cNvGrpSpPr/>
          <p:nvPr/>
        </p:nvGrpSpPr>
        <p:grpSpPr>
          <a:xfrm>
            <a:off x="5076056" y="1563639"/>
            <a:ext cx="3168352" cy="792088"/>
            <a:chOff x="5076056" y="1563639"/>
            <a:chExt cx="3168352" cy="792088"/>
          </a:xfrm>
        </p:grpSpPr>
        <p:pic>
          <p:nvPicPr>
            <p:cNvPr id="11" name="pICTO PREGUN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1563639"/>
              <a:ext cx="62683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5796136" y="1635646"/>
              <a:ext cx="2448272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¿ESTO ES UN CUADRO O </a:t>
              </a:r>
            </a:p>
            <a:p>
              <a:pPr algn="ctr"/>
              <a:r>
                <a:rPr lang="es-ES" dirty="0" smtClean="0"/>
                <a:t>UNA FOTO?</a:t>
              </a:r>
              <a:endParaRPr lang="es-ES" dirty="0"/>
            </a:p>
          </p:txBody>
        </p:sp>
      </p:grpSp>
      <p:sp>
        <p:nvSpPr>
          <p:cNvPr id="19" name="18 Multiplicar"/>
          <p:cNvSpPr/>
          <p:nvPr/>
        </p:nvSpPr>
        <p:spPr>
          <a:xfrm>
            <a:off x="6804248" y="2931790"/>
            <a:ext cx="1368152" cy="1368152"/>
          </a:xfrm>
          <a:prstGeom prst="mathMultiply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>
            <a:hlinkClick r:id="rId6" action="ppaction://hlinksldjump"/>
          </p:cNvPr>
          <p:cNvSpPr/>
          <p:nvPr/>
        </p:nvSpPr>
        <p:spPr>
          <a:xfrm>
            <a:off x="7812360" y="4659982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 descr="historia del art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5147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726225" y="438118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¿SABÉIS DÓNDE NACÍ?</a:t>
            </a:r>
            <a:endParaRPr dirty="0"/>
          </a:p>
        </p:txBody>
      </p:sp>
      <p:pic>
        <p:nvPicPr>
          <p:cNvPr id="5" name="HUESC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491630"/>
            <a:ext cx="197052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ARAGOZ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1808" y="1491630"/>
            <a:ext cx="191866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ERUE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491630"/>
            <a:ext cx="194421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istoria del art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5147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ress Onlin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A64D79"/>
      </a:lt2>
      <a:accent1>
        <a:srgbClr val="A64D79"/>
      </a:accent1>
      <a:accent2>
        <a:srgbClr val="E27AF3"/>
      </a:accent2>
      <a:accent3>
        <a:srgbClr val="FFBDE0"/>
      </a:accent3>
      <a:accent4>
        <a:srgbClr val="D862B2"/>
      </a:accent4>
      <a:accent5>
        <a:srgbClr val="F3C9FC"/>
      </a:accent5>
      <a:accent6>
        <a:srgbClr val="F0649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107</Words>
  <Application>Microsoft Office PowerPoint</Application>
  <PresentationFormat>Presentación en pantalla (16:9)</PresentationFormat>
  <Paragraphs>34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Pacifico</vt:lpstr>
      <vt:lpstr>Aharoni</vt:lpstr>
      <vt:lpstr>Britannic Bold</vt:lpstr>
      <vt:lpstr>Andalus</vt:lpstr>
      <vt:lpstr>Quicksand Light</vt:lpstr>
      <vt:lpstr>Livvic</vt:lpstr>
      <vt:lpstr>Roboto Condensed Light</vt:lpstr>
      <vt:lpstr>Puress Online by Slidesgo</vt:lpstr>
      <vt:lpstr>Diapositiva 1</vt:lpstr>
      <vt:lpstr>¿CUÁL ES EL COLOR AMARILLO?</vt:lpstr>
      <vt:lpstr>¿CUÁL ES EL COLOR ROJO?</vt:lpstr>
      <vt:lpstr>¿CUÁL ES EL COLOR AZUL?</vt:lpstr>
      <vt:lpstr>Diapositiva 5</vt:lpstr>
      <vt:lpstr>Diapositiva 6</vt:lpstr>
      <vt:lpstr>Diapositiva 7</vt:lpstr>
      <vt:lpstr>Diapositiva 8</vt:lpstr>
      <vt:lpstr>¿SABÉIS DÓNDE NACÍ?</vt:lpstr>
      <vt:lpstr>¡MUY BIEN!  NACÍ EN ZARAGOZA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susana</dc:creator>
  <cp:lastModifiedBy>susana</cp:lastModifiedBy>
  <cp:revision>15</cp:revision>
  <dcterms:modified xsi:type="dcterms:W3CDTF">2020-11-22T09:52:45Z</dcterms:modified>
</cp:coreProperties>
</file>