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7" d="100"/>
          <a:sy n="87" d="100"/>
        </p:scale>
        <p:origin x="-876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575C-C2DA-407B-BB22-C6E0F09D20FE}" type="datetimeFigureOut">
              <a:rPr lang="es-ES" smtClean="0"/>
              <a:pPr/>
              <a:t>09/11/2020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C73B-12AA-4C71-9047-768E0AFC53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575C-C2DA-407B-BB22-C6E0F09D20FE}" type="datetimeFigureOut">
              <a:rPr lang="es-ES" smtClean="0"/>
              <a:pPr/>
              <a:t>09/11/2020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C73B-12AA-4C71-9047-768E0AFC53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575C-C2DA-407B-BB22-C6E0F09D20FE}" type="datetimeFigureOut">
              <a:rPr lang="es-ES" smtClean="0"/>
              <a:pPr/>
              <a:t>09/11/2020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C73B-12AA-4C71-9047-768E0AFC53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575C-C2DA-407B-BB22-C6E0F09D20FE}" type="datetimeFigureOut">
              <a:rPr lang="es-ES" smtClean="0"/>
              <a:pPr/>
              <a:t>09/11/2020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C73B-12AA-4C71-9047-768E0AFC53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575C-C2DA-407B-BB22-C6E0F09D20FE}" type="datetimeFigureOut">
              <a:rPr lang="es-ES" smtClean="0"/>
              <a:pPr/>
              <a:t>09/11/2020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C73B-12AA-4C71-9047-768E0AFC53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575C-C2DA-407B-BB22-C6E0F09D20FE}" type="datetimeFigureOut">
              <a:rPr lang="es-ES" smtClean="0"/>
              <a:pPr/>
              <a:t>09/11/2020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C73B-12AA-4C71-9047-768E0AFC53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575C-C2DA-407B-BB22-C6E0F09D20FE}" type="datetimeFigureOut">
              <a:rPr lang="es-ES" smtClean="0"/>
              <a:pPr/>
              <a:t>09/11/2020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C73B-12AA-4C71-9047-768E0AFC53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575C-C2DA-407B-BB22-C6E0F09D20FE}" type="datetimeFigureOut">
              <a:rPr lang="es-ES" smtClean="0"/>
              <a:pPr/>
              <a:t>09/11/2020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C73B-12AA-4C71-9047-768E0AFC53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575C-C2DA-407B-BB22-C6E0F09D20FE}" type="datetimeFigureOut">
              <a:rPr lang="es-ES" smtClean="0"/>
              <a:pPr/>
              <a:t>09/11/2020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C73B-12AA-4C71-9047-768E0AFC53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575C-C2DA-407B-BB22-C6E0F09D20FE}" type="datetimeFigureOut">
              <a:rPr lang="es-ES" smtClean="0"/>
              <a:pPr/>
              <a:t>09/11/2020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C73B-12AA-4C71-9047-768E0AFC53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9575C-C2DA-407B-BB22-C6E0F09D20FE}" type="datetimeFigureOut">
              <a:rPr lang="es-ES" smtClean="0"/>
              <a:pPr/>
              <a:t>09/11/2020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4C73B-12AA-4C71-9047-768E0AFC53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9575C-C2DA-407B-BB22-C6E0F09D20FE}" type="datetimeFigureOut">
              <a:rPr lang="es-ES" smtClean="0"/>
              <a:pPr/>
              <a:t>09/11/2020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4C73B-12AA-4C71-9047-768E0AFC535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13">
            <a:extLst>
              <a:ext uri="{FF2B5EF4-FFF2-40B4-BE49-F238E27FC236}">
                <a16:creationId xmlns:a16="http://schemas.microsoft.com/office/drawing/2014/main" xmlns="" id="{0FBECFFE-10B8-EB43-AAC3-C0691BA31E03}"/>
              </a:ext>
            </a:extLst>
          </p:cNvPr>
          <p:cNvGrpSpPr/>
          <p:nvPr/>
        </p:nvGrpSpPr>
        <p:grpSpPr>
          <a:xfrm>
            <a:off x="221107" y="682938"/>
            <a:ext cx="3657600" cy="4711700"/>
            <a:chOff x="4244659" y="381000"/>
            <a:chExt cx="3738945" cy="4711700"/>
          </a:xfrm>
        </p:grpSpPr>
        <p:pic>
          <p:nvPicPr>
            <p:cNvPr id="5" name="Imagen 14" descr="Icono&#10;&#10;Descripción generada automáticamente">
              <a:extLst>
                <a:ext uri="{FF2B5EF4-FFF2-40B4-BE49-F238E27FC236}">
                  <a16:creationId xmlns:a16="http://schemas.microsoft.com/office/drawing/2014/main" xmlns="" id="{0B5CC6D2-7432-024E-BD4C-7BCF271DB87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rcRect l="10708" r="9938"/>
            <a:stretch>
              <a:fillRect/>
            </a:stretch>
          </p:blipFill>
          <p:spPr>
            <a:xfrm>
              <a:off x="4244659" y="381000"/>
              <a:ext cx="3738945" cy="4711700"/>
            </a:xfrm>
            <a:prstGeom prst="rect">
              <a:avLst/>
            </a:prstGeom>
          </p:spPr>
        </p:pic>
        <p:sp>
          <p:nvSpPr>
            <p:cNvPr id="6" name="Rectángulo redondeado 15">
              <a:extLst>
                <a:ext uri="{FF2B5EF4-FFF2-40B4-BE49-F238E27FC236}">
                  <a16:creationId xmlns:a16="http://schemas.microsoft.com/office/drawing/2014/main" xmlns="" id="{35E67EA2-829A-8A43-93AE-6F3FD21570B0}"/>
                </a:ext>
              </a:extLst>
            </p:cNvPr>
            <p:cNvSpPr/>
            <p:nvPr/>
          </p:nvSpPr>
          <p:spPr>
            <a:xfrm>
              <a:off x="5638800" y="2951842"/>
              <a:ext cx="914400" cy="1594757"/>
            </a:xfrm>
            <a:prstGeom prst="roundRect">
              <a:avLst/>
            </a:prstGeom>
            <a:solidFill>
              <a:srgbClr val="FFCC5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7" name="Rectángulo redondeado 16">
              <a:extLst>
                <a:ext uri="{FF2B5EF4-FFF2-40B4-BE49-F238E27FC236}">
                  <a16:creationId xmlns:a16="http://schemas.microsoft.com/office/drawing/2014/main" xmlns="" id="{B31DCAEF-46F8-BF42-9122-7E134D8E0FC2}"/>
                </a:ext>
              </a:extLst>
            </p:cNvPr>
            <p:cNvSpPr/>
            <p:nvPr/>
          </p:nvSpPr>
          <p:spPr>
            <a:xfrm>
              <a:off x="5103844" y="2705100"/>
              <a:ext cx="1971723" cy="723900"/>
            </a:xfrm>
            <a:prstGeom prst="roundRect">
              <a:avLst/>
            </a:prstGeom>
            <a:solidFill>
              <a:srgbClr val="E58C19"/>
            </a:solidFill>
            <a:ln>
              <a:solidFill>
                <a:srgbClr val="E58C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8" name="Rectángulo redondeado 17">
              <a:extLst>
                <a:ext uri="{FF2B5EF4-FFF2-40B4-BE49-F238E27FC236}">
                  <a16:creationId xmlns:a16="http://schemas.microsoft.com/office/drawing/2014/main" xmlns="" id="{6A58B146-DDB7-9D4F-9861-7AC60189EAD7}"/>
                </a:ext>
              </a:extLst>
            </p:cNvPr>
            <p:cNvSpPr/>
            <p:nvPr/>
          </p:nvSpPr>
          <p:spPr>
            <a:xfrm>
              <a:off x="5103843" y="3749220"/>
              <a:ext cx="1981883" cy="723900"/>
            </a:xfrm>
            <a:prstGeom prst="roundRect">
              <a:avLst/>
            </a:prstGeom>
            <a:solidFill>
              <a:srgbClr val="E58C19"/>
            </a:solidFill>
            <a:ln>
              <a:solidFill>
                <a:srgbClr val="E58C1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  <p:sp>
        <p:nvSpPr>
          <p:cNvPr id="9" name="8 CuadroTexto"/>
          <p:cNvSpPr txBox="1"/>
          <p:nvPr/>
        </p:nvSpPr>
        <p:spPr>
          <a:xfrm>
            <a:off x="4071934" y="1857364"/>
            <a:ext cx="4572032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s-ES" b="1" smtClean="0">
                <a:solidFill>
                  <a:srgbClr val="FFFF00"/>
                </a:solidFill>
                <a:latin typeface="Comic Sans MS" pitchFamily="66" charset="0"/>
              </a:rPr>
              <a:t> </a:t>
            </a:r>
            <a:r>
              <a:rPr lang="es-ES" b="1" dirty="0" smtClean="0">
                <a:solidFill>
                  <a:srgbClr val="FFFF00"/>
                </a:solidFill>
                <a:latin typeface="Comic Sans MS" pitchFamily="66" charset="0"/>
              </a:rPr>
              <a:t>¿CUÁL DE ESTAS PALABRAS ES UN SUSTANTIVO PROPIO?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3857620" y="307181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  <a:latin typeface="CracklingFire" pitchFamily="2" charset="0"/>
              </a:rPr>
              <a:t>FAMILIA</a:t>
            </a:r>
            <a:endParaRPr lang="es-ES" sz="2400" dirty="0">
              <a:solidFill>
                <a:srgbClr val="FF0000"/>
              </a:solidFill>
              <a:latin typeface="CracklingFire" pitchFamily="2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2895588" y="2495543"/>
            <a:ext cx="428628" cy="14287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FFFF00"/>
              </a:solidFill>
            </a:endParaRPr>
          </a:p>
        </p:txBody>
      </p:sp>
      <p:pic>
        <p:nvPicPr>
          <p:cNvPr id="12" name="Imagen 14" descr="Icono&#10;&#10;Descripción generada automáticamente">
            <a:extLst>
              <a:ext uri="{FF2B5EF4-FFF2-40B4-BE49-F238E27FC236}">
                <a16:creationId xmlns:a16="http://schemas.microsoft.com/office/drawing/2014/main" xmlns="" id="{0B5CC6D2-7432-024E-BD4C-7BCF271DB87F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 l="68053" t="36388" r="22648" b="59063"/>
          <a:stretch>
            <a:fillRect/>
          </a:stretch>
        </p:blipFill>
        <p:spPr>
          <a:xfrm>
            <a:off x="2857489" y="2457443"/>
            <a:ext cx="461974" cy="214314"/>
          </a:xfrm>
          <a:prstGeom prst="rect">
            <a:avLst/>
          </a:prstGeom>
        </p:spPr>
      </p:pic>
      <p:sp>
        <p:nvSpPr>
          <p:cNvPr id="22" name="21 CuadroTexto"/>
          <p:cNvSpPr txBox="1"/>
          <p:nvPr/>
        </p:nvSpPr>
        <p:spPr>
          <a:xfrm>
            <a:off x="5074041" y="3071810"/>
            <a:ext cx="1569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  <a:latin typeface="CracklingFire" pitchFamily="2" charset="0"/>
              </a:rPr>
              <a:t>RODRIGUEZ</a:t>
            </a:r>
            <a:endParaRPr lang="es-ES" sz="2400" dirty="0">
              <a:solidFill>
                <a:srgbClr val="FF0000"/>
              </a:solidFill>
              <a:latin typeface="CracklingFire" pitchFamily="2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6572264" y="3071810"/>
            <a:ext cx="14188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  <a:latin typeface="CracklingFire" pitchFamily="2" charset="0"/>
              </a:rPr>
              <a:t>NERVIOSA</a:t>
            </a:r>
            <a:endParaRPr lang="es-ES" sz="2400" dirty="0">
              <a:solidFill>
                <a:srgbClr val="FF0000"/>
              </a:solidFill>
              <a:latin typeface="CracklingFire" pitchFamily="2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7929586" y="3071810"/>
            <a:ext cx="1000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CracklingFire" pitchFamily="2" charset="0"/>
              </a:rPr>
              <a:t> </a:t>
            </a:r>
            <a:r>
              <a:rPr lang="es-ES" sz="2400" dirty="0" smtClean="0">
                <a:solidFill>
                  <a:srgbClr val="FF0000"/>
                </a:solidFill>
                <a:latin typeface="CracklingFire" pitchFamily="2" charset="0"/>
              </a:rPr>
              <a:t>HOTEL</a:t>
            </a:r>
            <a:endParaRPr lang="es-ES" sz="2400" dirty="0">
              <a:solidFill>
                <a:srgbClr val="FF0000"/>
              </a:solidFill>
              <a:latin typeface="CracklingFire" pitchFamily="2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4214810" y="3643314"/>
            <a:ext cx="4143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rgbClr val="FFFF00"/>
                </a:solidFill>
                <a:latin typeface="Comic Sans MS" pitchFamily="66" charset="0"/>
              </a:rPr>
              <a:t>EN LA SIGUIENTE ORACIÓN ¿CUÁL ES EL SUJETO?</a:t>
            </a:r>
            <a:endParaRPr lang="es-ES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3714744" y="4214818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  <a:latin typeface="CracklingFire" pitchFamily="2" charset="0"/>
              </a:rPr>
              <a:t>LOS RAYOS </a:t>
            </a:r>
            <a:endParaRPr lang="es-ES" sz="2400" dirty="0">
              <a:solidFill>
                <a:srgbClr val="FF0000"/>
              </a:solidFill>
              <a:latin typeface="CracklingFire" pitchFamily="2" charset="0"/>
            </a:endParaRPr>
          </a:p>
        </p:txBody>
      </p:sp>
      <p:sp>
        <p:nvSpPr>
          <p:cNvPr id="27" name="26 CuadroTexto"/>
          <p:cNvSpPr txBox="1"/>
          <p:nvPr/>
        </p:nvSpPr>
        <p:spPr>
          <a:xfrm>
            <a:off x="5214942" y="4214818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  <a:latin typeface="CracklingFire" pitchFamily="2" charset="0"/>
              </a:rPr>
              <a:t>ESTABAN</a:t>
            </a:r>
            <a:r>
              <a:rPr lang="es-ES" sz="2400" dirty="0" smtClean="0">
                <a:latin typeface="CracklingFire" pitchFamily="2" charset="0"/>
              </a:rPr>
              <a:t> </a:t>
            </a:r>
            <a:endParaRPr lang="es-ES" sz="2400" dirty="0">
              <a:latin typeface="CracklingFire" pitchFamily="2" charset="0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6429388" y="4214818"/>
            <a:ext cx="2500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  <a:latin typeface="CracklingFire" pitchFamily="2" charset="0"/>
              </a:rPr>
              <a:t>AFECTANDO LA LUZ  </a:t>
            </a:r>
            <a:endParaRPr lang="es-ES" sz="2400" dirty="0">
              <a:solidFill>
                <a:srgbClr val="FF0000"/>
              </a:solidFill>
              <a:latin typeface="CracklingFire" pitchFamily="2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3428992" y="285728"/>
            <a:ext cx="5286412" cy="1200329"/>
          </a:xfrm>
          <a:prstGeom prst="rect">
            <a:avLst/>
          </a:prstGeom>
          <a:noFill/>
        </p:spPr>
        <p:txBody>
          <a:bodyPr wrap="square" rtlCol="0">
            <a:prstTxWarp prst="textInflateBottom">
              <a:avLst/>
            </a:prstTxWarp>
            <a:spAutoFit/>
          </a:bodyPr>
          <a:lstStyle/>
          <a:p>
            <a:pPr algn="ctr"/>
            <a:r>
              <a:rPr lang="es-ES" sz="3600" dirty="0" smtClean="0">
                <a:solidFill>
                  <a:srgbClr val="00FF00"/>
                </a:solidFill>
                <a:latin typeface="Budmo Jiggler" pitchFamily="2" charset="0"/>
              </a:rPr>
              <a:t>BREAKOUT   O SCAPE ROOM</a:t>
            </a:r>
            <a:endParaRPr lang="es-ES" sz="3600" dirty="0">
              <a:solidFill>
                <a:srgbClr val="00FF00"/>
              </a:solidFill>
              <a:latin typeface="Budmo Jiggler" pitchFamily="2" charset="0"/>
            </a:endParaRPr>
          </a:p>
        </p:txBody>
      </p:sp>
    </p:spTree>
  </p:cSld>
  <p:clrMapOvr>
    <a:masterClrMapping/>
  </p:clrMapOvr>
  <p:transition>
    <p:sndAc>
      <p:stSnd>
        <p:snd r:embed="rId2" name="explod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44509E-6 L -0.65347 -0.02081 " pathEditMode="relative" ptsTypes="A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38 -0.00116 L 0.58958 -0.0011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74809 0 " pathEditMode="relative" ptsTypes="AA">
                                      <p:cBhvr>
                                        <p:cTn id="15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255 L -0.32292 -0.00255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" y="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89727E-6 L -0.43317 1.89727E-6 " pathEditMode="relative" ptsTypes="AA">
                                      <p:cBhvr>
                                        <p:cTn id="2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7.51445E-6 L -0.68524 7.51445E-6 " pathEditMode="relative" ptsTypes="AA">
                                      <p:cBhvr>
                                        <p:cTn id="2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-0.00254 L 0.68056 -0.01294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" y="-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865 0.03145 L -0.56979 0.0208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9" y="-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85549E-6 L 0.65643 0.0081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8" y="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bomb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05556E-6 -3.93064E-6 L -0.25208 -3.93064E-6 " pathEditMode="relative" ptsTypes="AA">
                                      <p:cBhvr>
                                        <p:cTn id="4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44509E-6 L -0.44879 -0.01041 " pathEditMode="relative" ptsTypes="AA">
                                      <p:cBhvr>
                                        <p:cTn id="5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15607E-6 L 0.51303 -0.00116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6" y="-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ind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10" grpId="0" build="allAtOnce"/>
      <p:bldP spid="10" grpId="1" build="p" advAuto="2000"/>
      <p:bldP spid="22" grpId="0"/>
      <p:bldP spid="23" grpId="0"/>
      <p:bldP spid="23" grpId="1"/>
      <p:bldP spid="24" grpId="0"/>
      <p:bldP spid="24" grpId="1"/>
      <p:bldP spid="26" grpId="0"/>
      <p:bldP spid="27" grpId="0"/>
      <p:bldP spid="27" grpId="1"/>
      <p:bldP spid="28" grpId="0"/>
      <p:bldP spid="28" grpId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36</Words>
  <Application>Microsoft Office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17</cp:revision>
  <dcterms:created xsi:type="dcterms:W3CDTF">2020-11-08T21:16:25Z</dcterms:created>
  <dcterms:modified xsi:type="dcterms:W3CDTF">2020-11-09T23:48:16Z</dcterms:modified>
</cp:coreProperties>
</file>