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FC215-6582-48AA-8259-AF1DC088D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071EE0-16AF-42AA-9940-C49A436A2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7F9F1F-D696-4A21-AF4E-EE658B9C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144A7-04A2-400B-9846-023CE045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08BA59-9FF6-4B90-A37C-DA46075D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46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CDC41-CE16-4A2A-A931-7E47F28A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4426E-A19A-4A50-899E-1CADB0D82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ECBD8D-85D2-4525-9A01-81431449F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1E49D9-2721-46BF-AE5A-04734EFD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DF561-8F60-41BB-B7C1-FDEFAF30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59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60F74E-7EF1-474A-9419-9B5DD4EBF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3AFF4F-B686-4CE9-A031-4081F45F4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6A9BF0-36A1-476D-A368-041A3BDA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DDFF5D-DD34-49A5-AA11-C440747C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CDFF1-DFA7-4B74-81DC-BE7F078F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96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6A697-A4DB-4A9D-8A5C-EA028FF2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E93C63-C890-4DFD-976B-4F6FE5DBF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CD9E6-F95E-40CB-9809-19ED1AF8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C27AB7-9FF1-4B37-B8C4-663AE69C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92449D-3E79-48B7-B083-7D994BE7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75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5F6C4-31AE-42E2-A81F-E420F1B7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A2C21A-9624-40FC-A4FE-F295A44D6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C75F06-0D25-424F-8B64-4570744A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D6FE3F-615C-4775-B823-91FAD31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058955-240F-40A6-B4EF-E8A556A52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48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6F1A3-3023-4021-9BF3-F5064658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F1F4D3-145D-499E-93CC-2D6A464DB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AD7DB7-C9E3-4664-AB3B-9516487B4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690527-52A8-46B5-90BE-7E794847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0384F3-5950-4820-B3CA-A4B6A3EB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14ABB0-53F8-4CA1-9034-D3AF1B00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2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DE7EC-6526-48E7-813D-3FB7F4006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46FD93-43BA-465A-9006-7A721098B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FC09B3-BB66-4FCB-B1C2-CA87E76E1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1F3C84-33E7-4C6C-89CA-0456F806F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F29C54-22DF-4382-B76A-7BE1922B6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1901C3-00D1-48A1-9D17-0DE9B3DA8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8C502A-6B63-46E1-8FC1-8457C529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E06D20-DEF4-4C46-866D-86F429BB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51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BBB84-9A01-433C-A2A1-FF23DA30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AA36D4-8AA2-44FB-976D-D64EF044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993828-4A08-4DF4-AACC-A99FDE0E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0569EA-A3D9-4B8C-A6DF-5FCBD0D8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27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332A50-EB09-45F6-812B-02CA2FE6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2348F-750B-4D49-9290-08015E00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89DEA5-1FF8-4A91-85F0-46AD7D80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84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46B25-7839-40C2-9D62-6DF32F39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EB895A-966E-4001-8933-6D23044A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3FC605-6EBD-43A4-8C9E-4E5027C4D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E12B7D-FA9E-4FF0-B14E-B64868C9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63AA91-3A47-4030-AA9C-B3AA4F75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5CAFEF-CC71-4E7C-99F2-4159EA69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66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A608D-814F-4521-B046-8446D496B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5DDBFB-40E6-4052-9C9F-C1FD2A3D8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F9F198-0D81-4476-BFF2-732AED55E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8797C2-2A2F-4812-BB33-6BD41397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D759A9-D3B9-496B-8168-C29A3461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88CB9F-65CF-4D33-A0A4-E9ADD841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99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61ADE2-2777-436E-AF73-46E07410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46A7A6-D94F-4387-BC7F-DF1914F6E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91021-588A-40B6-A8F9-8112A1A42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DA9E-7E1C-4D9E-93F4-C174EDBE220F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73C173-5E81-4DD8-BA95-5BDADB66A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7C941-0721-4097-B2A7-0ECBDBBC2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5DB3-9F6B-4F9B-8CFF-0E585837A4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89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2.jpeg"/><Relationship Id="rId4" Type="http://schemas.openxmlformats.org/officeDocument/2006/relationships/slide" Target="slide2.xm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hyperlink" Target="https://www.liveworksheets.com/gz1076700v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iveworksheets.com/ns1221908uy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www.liveworksheets.com/zh22149jn" TargetMode="Externa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s://wordwall.net/es/resource/3616437/b2-c2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hyperlink" Target="https://wordwall.net/es/resource/4384826/c2-use-of-english/c2-pt1-uoe-pt-1-reading-people" TargetMode="Externa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hyperlink" Target="https://drive.google.com/file/d/1C_Pt2E4jYEc9yTT9_GQ6xBMsuwaHBnKH/view?usp=sharing" TargetMode="External"/><Relationship Id="rId3" Type="http://schemas.openxmlformats.org/officeDocument/2006/relationships/image" Target="../media/image15.png"/><Relationship Id="rId7" Type="http://schemas.openxmlformats.org/officeDocument/2006/relationships/hyperlink" Target="https://drive.google.com/file/d/1J1DOKCj3qZH9Z5FEwlr3RkBRrak4XOc1/view?usp=sharing" TargetMode="External"/><Relationship Id="rId12" Type="http://schemas.openxmlformats.org/officeDocument/2006/relationships/image" Target="../media/image21.sv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sv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5" Type="http://schemas.openxmlformats.org/officeDocument/2006/relationships/image" Target="../media/image23.svg"/><Relationship Id="rId10" Type="http://schemas.openxmlformats.org/officeDocument/2006/relationships/hyperlink" Target="https://drive.google.com/file/d/1m3GXnu4PxK4O6UlF5P_7JurbLIttP2vK/view?usp=sharing" TargetMode="External"/><Relationship Id="rId4" Type="http://schemas.openxmlformats.org/officeDocument/2006/relationships/hyperlink" Target="https://drive.google.com/file/d/1oJEVDKXINtf0E-iAvm1V1NEbnxJNDWlD/view?usp=sharing" TargetMode="External"/><Relationship Id="rId9" Type="http://schemas.openxmlformats.org/officeDocument/2006/relationships/image" Target="../media/image19.sv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DA47BC-3069-47F5-8257-24B3B1F7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hlinkClick r:id="rId2" action="ppaction://hlinksldjump"/>
            <a:extLst>
              <a:ext uri="{FF2B5EF4-FFF2-40B4-BE49-F238E27FC236}">
                <a16:creationId xmlns:a16="http://schemas.microsoft.com/office/drawing/2014/main" id="{2D39F489-00C8-4801-AC59-C99C234BA8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7"/>
          <a:stretch/>
        </p:blipFill>
        <p:spPr>
          <a:xfrm>
            <a:off x="6256859" y="982365"/>
            <a:ext cx="2648371" cy="244663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AE95D8F-9825-4222-8846-E3461598C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0DD307D-64DE-4395-820B-E66D7432BD23}"/>
              </a:ext>
            </a:extLst>
          </p:cNvPr>
          <p:cNvSpPr txBox="1"/>
          <p:nvPr/>
        </p:nvSpPr>
        <p:spPr>
          <a:xfrm>
            <a:off x="527538" y="4756638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Unit 1 revision 2 BT                Cris P</a:t>
            </a:r>
          </a:p>
        </p:txBody>
      </p:sp>
      <p:pic>
        <p:nvPicPr>
          <p:cNvPr id="8" name="Imagen 7">
            <a:hlinkClick r:id="rId4" action="ppaction://hlinksldjump"/>
            <a:extLst>
              <a:ext uri="{FF2B5EF4-FFF2-40B4-BE49-F238E27FC236}">
                <a16:creationId xmlns:a16="http://schemas.microsoft.com/office/drawing/2014/main" id="{11C544E5-B92C-473B-976F-507F71692A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1" y="976813"/>
            <a:ext cx="2659472" cy="2659472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hlinkClick r:id="rId6" action="ppaction://hlinksldjump"/>
            <a:extLst>
              <a:ext uri="{FF2B5EF4-FFF2-40B4-BE49-F238E27FC236}">
                <a16:creationId xmlns:a16="http://schemas.microsoft.com/office/drawing/2014/main" id="{A410806E-4CBA-4836-8C51-9F2EF57F431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143" y="983211"/>
            <a:ext cx="2646677" cy="2646677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42B920A-73AD-402A-8EEF-B88E1A93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C9EB70-BC82-414A-BF8D-AD7FC6727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hlinkClick r:id="rId8" action="ppaction://hlinksldjump"/>
            <a:extLst>
              <a:ext uri="{FF2B5EF4-FFF2-40B4-BE49-F238E27FC236}">
                <a16:creationId xmlns:a16="http://schemas.microsoft.com/office/drawing/2014/main" id="{83D9A560-08D5-46CE-90AC-9473B2FF772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269" y="1004677"/>
            <a:ext cx="2648372" cy="2648372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17665F-0036-444A-8D4A-33AF36A3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10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04F135B-9DFF-4E3E-9E91-6496E6ABAF7A}"/>
              </a:ext>
            </a:extLst>
          </p:cNvPr>
          <p:cNvSpPr txBox="1"/>
          <p:nvPr/>
        </p:nvSpPr>
        <p:spPr>
          <a:xfrm>
            <a:off x="424070" y="331304"/>
            <a:ext cx="1143662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WORD FORMATION</a:t>
            </a:r>
          </a:p>
          <a:p>
            <a:endParaRPr lang="es-ES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NOUNS: -ITY –NESS –MENT –DOM –HOOD –ENCE –ANCE  -SION  -TION </a:t>
            </a:r>
          </a:p>
          <a:p>
            <a:pPr marL="285750" indent="-285750">
              <a:buFontTx/>
              <a:buChar char="-"/>
            </a:pPr>
            <a:endParaRPr lang="es-ES" sz="1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Tx/>
              <a:buChar char="-"/>
            </a:pPr>
            <a:endParaRPr lang="es-ES" sz="1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IRREGULAR NOUNS: GIFT, PROOF, WIDTH, GROWTH, SIGHT, HEIGHT, PRETENCE, BIRTH</a:t>
            </a:r>
          </a:p>
          <a:p>
            <a:pPr marL="285750" indent="-285750">
              <a:buFontTx/>
              <a:buChar char="-"/>
            </a:pPr>
            <a:endParaRPr lang="es-ES" sz="1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Tx/>
              <a:buChar char="-"/>
            </a:pPr>
            <a:endParaRPr lang="es-ES" sz="1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ADJECTIVES: -OUS, -ABLE, -IBLE, -IVE, -LESS, -FUL, -LY</a:t>
            </a:r>
          </a:p>
          <a:p>
            <a:pPr marL="285750" indent="-285750">
              <a:buFontTx/>
              <a:buChar char="-"/>
            </a:pPr>
            <a:endParaRPr lang="es-ES" sz="1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POSITION:</a:t>
            </a:r>
          </a:p>
          <a:p>
            <a:pPr marL="285750" indent="-285750">
              <a:buFontTx/>
              <a:buChar char="-"/>
            </a:pPr>
            <a:endParaRPr lang="es-ES" sz="1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THE _______________. (NOUN)</a:t>
            </a: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THE _______________TEACHER (ADJ)</a:t>
            </a: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THE _______________HIDEOUS TEACHER (ADV)</a:t>
            </a: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SHE TEACHES _____________ (ADV)</a:t>
            </a: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______________, I AM FINE (ADV)</a:t>
            </a: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LOOK; SEEM ; BE (ADJ) (STATE VERBS NEED ADVERBS)</a:t>
            </a:r>
          </a:p>
          <a:p>
            <a:pPr marL="285750" indent="-285750">
              <a:buFontTx/>
              <a:buChar char="-"/>
            </a:pPr>
            <a:r>
              <a:rPr lang="es-ES" sz="1600" b="1" dirty="0">
                <a:latin typeface="MV Boli" panose="02000500030200090000" pitchFamily="2" charset="0"/>
                <a:cs typeface="MV Boli" panose="02000500030200090000" pitchFamily="2" charset="0"/>
              </a:rPr>
              <a:t>HELP, MAKE, LET ( VERBS in INFINITIVE) – HELP ME </a:t>
            </a:r>
            <a:r>
              <a:rPr lang="es-ES" sz="1600" b="1" dirty="0">
                <a:solidFill>
                  <a:srgbClr val="C0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CLEAN</a:t>
            </a:r>
          </a:p>
        </p:txBody>
      </p:sp>
      <p:pic>
        <p:nvPicPr>
          <p:cNvPr id="4" name="Imagen 3" descr="Icono&#10;&#10;Descripción generada automáticamente">
            <a:hlinkClick r:id="rId2"/>
            <a:extLst>
              <a:ext uri="{FF2B5EF4-FFF2-40B4-BE49-F238E27FC236}">
                <a16:creationId xmlns:a16="http://schemas.microsoft.com/office/drawing/2014/main" id="{7222082D-D012-413C-8B18-965B57E69D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" y="5408827"/>
            <a:ext cx="1188000" cy="1188000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hlinkClick r:id="rId4"/>
            <a:extLst>
              <a:ext uri="{FF2B5EF4-FFF2-40B4-BE49-F238E27FC236}">
                <a16:creationId xmlns:a16="http://schemas.microsoft.com/office/drawing/2014/main" id="{2F14C28D-49B3-4910-B8EB-BF10004F2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62" y="5408827"/>
            <a:ext cx="1188000" cy="1188000"/>
          </a:xfrm>
          <a:prstGeom prst="rect">
            <a:avLst/>
          </a:prstGeom>
        </p:spPr>
      </p:pic>
      <p:pic>
        <p:nvPicPr>
          <p:cNvPr id="8" name="Imagen 7">
            <a:hlinkClick r:id="rId6"/>
            <a:extLst>
              <a:ext uri="{FF2B5EF4-FFF2-40B4-BE49-F238E27FC236}">
                <a16:creationId xmlns:a16="http://schemas.microsoft.com/office/drawing/2014/main" id="{84A0BC49-57E4-4891-AFB1-4C46BC57BF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331" y="5408827"/>
            <a:ext cx="1188000" cy="1188000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hlinkClick r:id="rId8" action="ppaction://hlinksldjump"/>
            <a:extLst>
              <a:ext uri="{FF2B5EF4-FFF2-40B4-BE49-F238E27FC236}">
                <a16:creationId xmlns:a16="http://schemas.microsoft.com/office/drawing/2014/main" id="{AC9A9D34-B744-42F1-A2A2-22DC2B40F13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330" y="178206"/>
            <a:ext cx="1175077" cy="11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8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FAF2099-DE35-4683-8A79-8AE77C6844C2}"/>
              </a:ext>
            </a:extLst>
          </p:cNvPr>
          <p:cNvSpPr txBox="1"/>
          <p:nvPr/>
        </p:nvSpPr>
        <p:spPr>
          <a:xfrm>
            <a:off x="503583" y="503583"/>
            <a:ext cx="113173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READING </a:t>
            </a: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Imagen 3" descr="Icono&#10;&#10;Descripción generada automáticamente">
            <a:hlinkClick r:id="rId2"/>
            <a:extLst>
              <a:ext uri="{FF2B5EF4-FFF2-40B4-BE49-F238E27FC236}">
                <a16:creationId xmlns:a16="http://schemas.microsoft.com/office/drawing/2014/main" id="{D44B8E51-FBA8-400B-B792-AE8445508F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108" y="5711687"/>
            <a:ext cx="1168115" cy="1048118"/>
          </a:xfrm>
          <a:prstGeom prst="rect">
            <a:avLst/>
          </a:prstGeom>
        </p:spPr>
      </p:pic>
      <p:pic>
        <p:nvPicPr>
          <p:cNvPr id="6" name="Imagen 5">
            <a:hlinkClick r:id="rId4"/>
            <a:extLst>
              <a:ext uri="{FF2B5EF4-FFF2-40B4-BE49-F238E27FC236}">
                <a16:creationId xmlns:a16="http://schemas.microsoft.com/office/drawing/2014/main" id="{5B46C33C-9ABC-4FCA-8B29-5EF8E5C7E9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744" y="5898534"/>
            <a:ext cx="1048118" cy="1048118"/>
          </a:xfrm>
          <a:prstGeom prst="rect">
            <a:avLst/>
          </a:prstGeom>
        </p:spPr>
      </p:pic>
      <p:pic>
        <p:nvPicPr>
          <p:cNvPr id="8" name="Imagen 7">
            <a:hlinkClick r:id="rId6" action="ppaction://hlinksldjump"/>
            <a:extLst>
              <a:ext uri="{FF2B5EF4-FFF2-40B4-BE49-F238E27FC236}">
                <a16:creationId xmlns:a16="http://schemas.microsoft.com/office/drawing/2014/main" id="{A76598CC-48A9-4448-99A3-504CCAA85B83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82050" y="265585"/>
            <a:ext cx="1176630" cy="117663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3FEC94E-5228-477E-B35B-35D6D627791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23369" t="36590" r="31630" b="8940"/>
          <a:stretch/>
        </p:blipFill>
        <p:spPr>
          <a:xfrm>
            <a:off x="8398" y="853900"/>
            <a:ext cx="7592766" cy="489801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BCDFDB3-3F1E-4936-B29E-BD7DB8A198D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22826" t="24618" r="43370" b="31593"/>
          <a:stretch/>
        </p:blipFill>
        <p:spPr>
          <a:xfrm>
            <a:off x="7601164" y="1680213"/>
            <a:ext cx="4423616" cy="331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FE88B77-D9BF-4CFB-A7BC-26FD89BF725B}"/>
              </a:ext>
            </a:extLst>
          </p:cNvPr>
          <p:cNvSpPr txBox="1"/>
          <p:nvPr/>
        </p:nvSpPr>
        <p:spPr>
          <a:xfrm>
            <a:off x="145774" y="106018"/>
            <a:ext cx="1115833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USE OF ENGLISH- REPHRASING</a:t>
            </a:r>
          </a:p>
          <a:p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342900" indent="-342900">
              <a:buAutoNum type="arabicPeriod"/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Brian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was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really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interested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in North American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history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in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his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school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days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INTEREST</a:t>
            </a: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Brian ____________________North American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history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in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his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school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days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pPr marL="342900" indent="-342900">
              <a:buAutoNum type="arabicPeriod" startAt="2"/>
            </a:pP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When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it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comes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to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population,Beijing’s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much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bigger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tha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Auckland’s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POPULATED</a:t>
            </a: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Beijing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is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______________________tan Auckland</a:t>
            </a:r>
          </a:p>
          <a:p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3.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The manager should think about experience when hiring new staff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CONSIDERATION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The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mnager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should_________________________when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 hiring new staff</a:t>
            </a: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4.The anti-smoking advertisement does not stop people from smoking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INEFFECTIVE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The anti-smoking advertisement is __________________ people from smoking</a:t>
            </a: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5. She has learnt a substantial amount from her university course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GAINED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She has _________________________knowledge from her university course</a:t>
            </a: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6. It is a good idea to learn Chinese to improve your future job prospects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TAKING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MV Boli" panose="02000500030200090000" pitchFamily="2" charset="0"/>
              </a:rPr>
              <a:t>____________________is a very good way to enhance your opportunities</a:t>
            </a:r>
          </a:p>
          <a:p>
            <a:endParaRPr lang="es-ES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  <a:cs typeface="MV Boli" panose="02000500030200090000" pitchFamily="2" charset="0"/>
            </a:endParaRPr>
          </a:p>
        </p:txBody>
      </p:sp>
      <p:pic>
        <p:nvPicPr>
          <p:cNvPr id="4" name="Imagen 3">
            <a:hlinkClick r:id="rId2" action="ppaction://hlinksldjump"/>
            <a:extLst>
              <a:ext uri="{FF2B5EF4-FFF2-40B4-BE49-F238E27FC236}">
                <a16:creationId xmlns:a16="http://schemas.microsoft.com/office/drawing/2014/main" id="{F64D519C-3E6C-4E6C-95FB-2C92F0CE1F2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69596" y="165564"/>
            <a:ext cx="1176630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89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0845F07-A8B4-4E13-BACF-AD28ECE81CC7}"/>
              </a:ext>
            </a:extLst>
          </p:cNvPr>
          <p:cNvSpPr txBox="1"/>
          <p:nvPr/>
        </p:nvSpPr>
        <p:spPr>
          <a:xfrm>
            <a:off x="477079" y="3851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TENSES</a:t>
            </a:r>
            <a:endParaRPr lang="es-ES" dirty="0"/>
          </a:p>
        </p:txBody>
      </p:sp>
      <p:pic>
        <p:nvPicPr>
          <p:cNvPr id="8" name="Imagen 7">
            <a:hlinkClick r:id="rId2" action="ppaction://hlinksldjump"/>
            <a:extLst>
              <a:ext uri="{FF2B5EF4-FFF2-40B4-BE49-F238E27FC236}">
                <a16:creationId xmlns:a16="http://schemas.microsoft.com/office/drawing/2014/main" id="{B7DE27F1-7BA1-4222-85A4-C9DB3AA5E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302" y="269763"/>
            <a:ext cx="1176630" cy="1176630"/>
          </a:xfrm>
          <a:prstGeom prst="rect">
            <a:avLst/>
          </a:prstGeom>
        </p:spPr>
      </p:pic>
      <p:pic>
        <p:nvPicPr>
          <p:cNvPr id="10" name="Gráfico 9" descr="Contorno de cara de ángel">
            <a:hlinkClick r:id="rId4"/>
            <a:extLst>
              <a:ext uri="{FF2B5EF4-FFF2-40B4-BE49-F238E27FC236}">
                <a16:creationId xmlns:a16="http://schemas.microsoft.com/office/drawing/2014/main" id="{3C3DFF9C-E403-4D76-A03C-9723AF4597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7286" y="4740965"/>
            <a:ext cx="1278835" cy="1278835"/>
          </a:xfrm>
          <a:prstGeom prst="rect">
            <a:avLst/>
          </a:prstGeom>
        </p:spPr>
      </p:pic>
      <p:pic>
        <p:nvPicPr>
          <p:cNvPr id="12" name="Gráfico 11" descr="Cara de alien">
            <a:hlinkClick r:id="rId7"/>
            <a:extLst>
              <a:ext uri="{FF2B5EF4-FFF2-40B4-BE49-F238E27FC236}">
                <a16:creationId xmlns:a16="http://schemas.microsoft.com/office/drawing/2014/main" id="{1E3F64CB-7484-4616-94E8-BC0967C051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15139" y="4628321"/>
            <a:ext cx="1504121" cy="1504121"/>
          </a:xfrm>
          <a:prstGeom prst="rect">
            <a:avLst/>
          </a:prstGeom>
        </p:spPr>
      </p:pic>
      <p:pic>
        <p:nvPicPr>
          <p:cNvPr id="14" name="Gráfico 13" descr="Cara enfadada con relleno sólido">
            <a:hlinkClick r:id="rId10"/>
            <a:extLst>
              <a:ext uri="{FF2B5EF4-FFF2-40B4-BE49-F238E27FC236}">
                <a16:creationId xmlns:a16="http://schemas.microsoft.com/office/drawing/2014/main" id="{EDD7622D-CCF7-4AAE-9EFC-8F198B8DED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15878" y="4754215"/>
            <a:ext cx="1133063" cy="1133063"/>
          </a:xfrm>
          <a:prstGeom prst="rect">
            <a:avLst/>
          </a:prstGeom>
        </p:spPr>
      </p:pic>
      <p:pic>
        <p:nvPicPr>
          <p:cNvPr id="16" name="Gráfico 15" descr="Dado">
            <a:hlinkClick r:id="rId13"/>
            <a:extLst>
              <a:ext uri="{FF2B5EF4-FFF2-40B4-BE49-F238E27FC236}">
                <a16:creationId xmlns:a16="http://schemas.microsoft.com/office/drawing/2014/main" id="{F4705B0E-120E-4DE3-80A0-F72B67DF6F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67531" y="4972878"/>
            <a:ext cx="914400" cy="9144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5054E84F-1CD4-4C85-8F7F-0818574A8DE0}"/>
              </a:ext>
            </a:extLst>
          </p:cNvPr>
          <p:cNvSpPr txBox="1"/>
          <p:nvPr/>
        </p:nvSpPr>
        <p:spPr>
          <a:xfrm>
            <a:off x="477078" y="6132442"/>
            <a:ext cx="1122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Modern Love" panose="04090805081005020601" pitchFamily="82" charset="0"/>
              </a:rPr>
              <a:t>TENSES NOTES                 PRACTICE 1                              KEY                             PRACTICE 2</a:t>
            </a:r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DB0DF730-1B3E-40D3-B354-CB83A08FB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08329"/>
              </p:ext>
            </p:extLst>
          </p:nvPr>
        </p:nvGraphicFramePr>
        <p:xfrm>
          <a:off x="662607" y="725557"/>
          <a:ext cx="8819324" cy="393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831">
                  <a:extLst>
                    <a:ext uri="{9D8B030D-6E8A-4147-A177-3AD203B41FA5}">
                      <a16:colId xmlns:a16="http://schemas.microsoft.com/office/drawing/2014/main" val="4227677266"/>
                    </a:ext>
                  </a:extLst>
                </a:gridCol>
                <a:gridCol w="2204831">
                  <a:extLst>
                    <a:ext uri="{9D8B030D-6E8A-4147-A177-3AD203B41FA5}">
                      <a16:colId xmlns:a16="http://schemas.microsoft.com/office/drawing/2014/main" val="1877770794"/>
                    </a:ext>
                  </a:extLst>
                </a:gridCol>
                <a:gridCol w="2204831">
                  <a:extLst>
                    <a:ext uri="{9D8B030D-6E8A-4147-A177-3AD203B41FA5}">
                      <a16:colId xmlns:a16="http://schemas.microsoft.com/office/drawing/2014/main" val="3096443646"/>
                    </a:ext>
                  </a:extLst>
                </a:gridCol>
                <a:gridCol w="2204831">
                  <a:extLst>
                    <a:ext uri="{9D8B030D-6E8A-4147-A177-3AD203B41FA5}">
                      <a16:colId xmlns:a16="http://schemas.microsoft.com/office/drawing/2014/main" val="654315764"/>
                    </a:ext>
                  </a:extLst>
                </a:gridCol>
              </a:tblGrid>
              <a:tr h="754096">
                <a:tc>
                  <a:txBody>
                    <a:bodyPr/>
                    <a:lstStyle/>
                    <a:p>
                      <a:r>
                        <a:rPr lang="es-ES" dirty="0"/>
                        <a:t>TENSES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899278"/>
                  </a:ext>
                </a:extLst>
              </a:tr>
              <a:tr h="913031">
                <a:tc>
                  <a:txBody>
                    <a:bodyPr/>
                    <a:lstStyle/>
                    <a:p>
                      <a:r>
                        <a:rPr lang="es-ES" dirty="0"/>
                        <a:t>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 PLAYS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</a:t>
                      </a:r>
                      <a:r>
                        <a:rPr lang="es-ES" dirty="0">
                          <a:latin typeface="Modern Love" panose="04090805081005020601" pitchFamily="82" charset="0"/>
                        </a:rPr>
                        <a:t>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WILL, BE GOING TO, PRES CON/SIMPLE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519818"/>
                  </a:ext>
                </a:extLst>
              </a:tr>
              <a:tr h="754096">
                <a:tc>
                  <a:txBody>
                    <a:bodyPr/>
                    <a:lstStyle/>
                    <a:p>
                      <a:r>
                        <a:rPr lang="es-ES" dirty="0"/>
                        <a:t>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AM PLAYING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WAS/WERE PLAYING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WILL BE PLAYING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156387"/>
                  </a:ext>
                </a:extLst>
              </a:tr>
              <a:tr h="754096">
                <a:tc>
                  <a:txBody>
                    <a:bodyPr/>
                    <a:lstStyle/>
                    <a:p>
                      <a:r>
                        <a:rPr lang="es-ES" dirty="0"/>
                        <a:t>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HAS PLAYED</a:t>
                      </a:r>
                    </a:p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HAVE PLAYED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HAD PLAYED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WILL HAVE PLAYED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54720"/>
                  </a:ext>
                </a:extLst>
              </a:tr>
              <a:tr h="754096">
                <a:tc>
                  <a:txBody>
                    <a:bodyPr/>
                    <a:lstStyle/>
                    <a:p>
                      <a:r>
                        <a:rPr lang="es-ES" dirty="0"/>
                        <a:t>PERFECT 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HAS/ HAVE BEEN PLAYING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HAD BEEN PLAYING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dern Love" panose="04090805081005020601" pitchFamily="82" charset="0"/>
                        </a:rPr>
                        <a:t>WILL HAVE BEEN PLAYING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082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828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323</Words>
  <Application>Microsoft Office PowerPoint</Application>
  <PresentationFormat>Panorámica</PresentationFormat>
  <Paragraphs>85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Modern Love</vt:lpstr>
      <vt:lpstr>MV Boli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Prieto Pérez</dc:creator>
  <cp:lastModifiedBy>Cristina Prieto Pérez</cp:lastModifiedBy>
  <cp:revision>12</cp:revision>
  <dcterms:created xsi:type="dcterms:W3CDTF">2020-10-09T06:58:26Z</dcterms:created>
  <dcterms:modified xsi:type="dcterms:W3CDTF">2020-10-13T20:32:40Z</dcterms:modified>
</cp:coreProperties>
</file>