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8288000" cy="10287000"/>
  <p:notesSz cx="6858000" cy="9144000"/>
  <p:embeddedFontLst>
    <p:embeddedFont>
      <p:font typeface="Arimo Bold" panose="020B0704020202020204" pitchFamily="34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mic Sans MS" panose="030F0902030302020204" pitchFamily="66" charset="0"/>
      <p:regular r:id="rId18"/>
    </p:embeddedFont>
    <p:embeddedFont>
      <p:font typeface="Glacial Indifference Bold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0" autoAdjust="0"/>
  </p:normalViewPr>
  <p:slideViewPr>
    <p:cSldViewPr>
      <p:cViewPr varScale="1">
        <p:scale>
          <a:sx n="60" d="100"/>
          <a:sy n="60" d="100"/>
        </p:scale>
        <p:origin x="200" y="8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269" r="27269"/>
          <a:stretch>
            <a:fillRect/>
          </a:stretch>
        </p:blipFill>
        <p:spPr>
          <a:xfrm>
            <a:off x="11079782" y="-605112"/>
            <a:ext cx="7882021" cy="115516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647" y="3245554"/>
            <a:ext cx="8505218" cy="1956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30259">
            <a:off x="9037946" y="-267167"/>
            <a:ext cx="2119837" cy="21198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2855" y="5447855"/>
            <a:ext cx="4591139" cy="48391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3202" y="7595193"/>
            <a:ext cx="3527347" cy="2691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028281">
            <a:off x="-328801" y="1416003"/>
            <a:ext cx="2715003" cy="27150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18805" y="3845392"/>
            <a:ext cx="7252903" cy="68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1"/>
              </a:lnSpc>
            </a:pPr>
            <a:r>
              <a:rPr lang="en-US" sz="4467" dirty="0">
                <a:solidFill>
                  <a:srgbClr val="F8F8EE">
                    <a:alpha val="98824"/>
                  </a:srgbClr>
                </a:solidFill>
                <a:latin typeface="Glacial Indifference Bold"/>
              </a:rPr>
              <a:t>¡VAMOS A LA PELUQUERÍA!</a:t>
            </a:r>
          </a:p>
        </p:txBody>
      </p:sp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30098B4B-76DE-EE44-B1DE-B48A21070A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118" y="-203698"/>
            <a:ext cx="3057635" cy="17199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Mapa&#10;&#10;Descripción generada automáticamente">
            <a:extLst>
              <a:ext uri="{FF2B5EF4-FFF2-40B4-BE49-F238E27FC236}">
                <a16:creationId xmlns:a16="http://schemas.microsoft.com/office/drawing/2014/main" id="{F45444C7-1554-C54F-897A-15FAAC4D5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2" y="-228600"/>
            <a:ext cx="18694403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88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833" y="323138"/>
            <a:ext cx="12108597" cy="3303370"/>
            <a:chOff x="0" y="0"/>
            <a:chExt cx="16144796" cy="440449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6144796" cy="4404493"/>
            </a:xfrm>
            <a:prstGeom prst="rect">
              <a:avLst/>
            </a:prstGeom>
            <a:solidFill>
              <a:srgbClr val="F8F8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80313" y="544233"/>
              <a:ext cx="14348741" cy="220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19"/>
                </a:lnSpc>
              </a:pP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¿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Qué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servicios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podemos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encontrar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en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el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salón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 de </a:t>
              </a:r>
              <a:r>
                <a:rPr lang="en-US" sz="4800" dirty="0" err="1">
                  <a:solidFill>
                    <a:srgbClr val="4B3230"/>
                  </a:solidFill>
                  <a:latin typeface="Glacial Indifference Bold"/>
                </a:rPr>
                <a:t>belleza</a:t>
              </a:r>
              <a:r>
                <a:rPr lang="en-US" sz="4800" dirty="0">
                  <a:solidFill>
                    <a:srgbClr val="4B3230"/>
                  </a:solidFill>
                  <a:latin typeface="Glacial Indifference Bold"/>
                </a:rPr>
                <a:t>?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22446" y="1637444"/>
            <a:ext cx="1501743" cy="1989064"/>
          </a:xfrm>
          <a:prstGeom prst="rect">
            <a:avLst/>
          </a:prstGeom>
        </p:spPr>
      </p:pic>
      <p:pic>
        <p:nvPicPr>
          <p:cNvPr id="6" name="Cortar el flequill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7689" y="6850711"/>
            <a:ext cx="1239100" cy="1239100"/>
          </a:xfrm>
          <a:prstGeom prst="rect">
            <a:avLst/>
          </a:prstGeom>
        </p:spPr>
      </p:pic>
      <p:pic>
        <p:nvPicPr>
          <p:cNvPr id="7" name="Cortar el pel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7689" y="3788551"/>
            <a:ext cx="1801649" cy="18016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1209" y="8394849"/>
            <a:ext cx="1145580" cy="1250137"/>
          </a:xfrm>
          <a:prstGeom prst="rect">
            <a:avLst/>
          </a:prstGeom>
        </p:spPr>
      </p:pic>
      <p:pic>
        <p:nvPicPr>
          <p:cNvPr id="9" name="Alisar el pelo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94646" y="8409254"/>
            <a:ext cx="1027638" cy="11200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49827" y="611111"/>
            <a:ext cx="1714452" cy="3110116"/>
          </a:xfrm>
          <a:prstGeom prst="rect">
            <a:avLst/>
          </a:prstGeom>
        </p:spPr>
      </p:pic>
      <p:pic>
        <p:nvPicPr>
          <p:cNvPr id="11" name="Poner mechas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73006" y="6790901"/>
            <a:ext cx="1131687" cy="1337297"/>
          </a:xfrm>
          <a:prstGeom prst="rect">
            <a:avLst/>
          </a:prstGeom>
        </p:spPr>
      </p:pic>
      <p:pic>
        <p:nvPicPr>
          <p:cNvPr id="12" name="Lavar la cabeza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440812" y="3798083"/>
            <a:ext cx="1703188" cy="1795192"/>
          </a:xfrm>
          <a:prstGeom prst="rect">
            <a:avLst/>
          </a:prstGeom>
        </p:spPr>
      </p:pic>
      <p:pic>
        <p:nvPicPr>
          <p:cNvPr id="13" name="Teñir el pelo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14397" y="3788551"/>
            <a:ext cx="1762053" cy="1762053"/>
          </a:xfrm>
          <a:prstGeom prst="rect">
            <a:avLst/>
          </a:prstGeom>
        </p:spPr>
      </p:pic>
      <p:pic>
        <p:nvPicPr>
          <p:cNvPr id="14" name="Secar el pelo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07728">
            <a:off x="7428000" y="6785104"/>
            <a:ext cx="930416" cy="1061815"/>
          </a:xfrm>
          <a:prstGeom prst="rect">
            <a:avLst/>
          </a:prstGeom>
        </p:spPr>
      </p:pic>
      <p:pic>
        <p:nvPicPr>
          <p:cNvPr id="15" name="Teñir raices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068464" y="8458800"/>
            <a:ext cx="1086807" cy="122457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180707">
            <a:off x="4660409" y="8141453"/>
            <a:ext cx="224350" cy="5471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145326" y="9266133"/>
            <a:ext cx="753916" cy="7577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437110" y="228418"/>
            <a:ext cx="2087465" cy="1790002"/>
          </a:xfrm>
          <a:prstGeom prst="rect">
            <a:avLst/>
          </a:prstGeom>
        </p:spPr>
      </p:pic>
      <p:pic>
        <p:nvPicPr>
          <p:cNvPr id="19" name="pelo liso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853143" y="4599299"/>
            <a:ext cx="818616" cy="1274111"/>
          </a:xfrm>
          <a:prstGeom prst="rect">
            <a:avLst/>
          </a:prstGeom>
        </p:spPr>
      </p:pic>
      <p:pic>
        <p:nvPicPr>
          <p:cNvPr id="20" name="ondulado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408818" y="4599299"/>
            <a:ext cx="961954" cy="1274111"/>
          </a:xfrm>
          <a:prstGeom prst="rect">
            <a:avLst/>
          </a:prstGeom>
        </p:spPr>
      </p:pic>
      <p:pic>
        <p:nvPicPr>
          <p:cNvPr id="21" name="flequillo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408818" y="6667996"/>
            <a:ext cx="995061" cy="1269616"/>
          </a:xfrm>
          <a:prstGeom prst="rect">
            <a:avLst/>
          </a:prstGeom>
        </p:spPr>
      </p:pic>
      <p:pic>
        <p:nvPicPr>
          <p:cNvPr id="22" name="pelo corto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10239" y="6733350"/>
            <a:ext cx="1123348" cy="1265744"/>
          </a:xfrm>
          <a:prstGeom prst="rect">
            <a:avLst/>
          </a:prstGeom>
        </p:spPr>
      </p:pic>
      <p:pic>
        <p:nvPicPr>
          <p:cNvPr id="23" name="rizado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2580906" y="4599299"/>
            <a:ext cx="1163345" cy="1257670"/>
          </a:xfrm>
          <a:prstGeom prst="rect">
            <a:avLst/>
          </a:prstGeom>
        </p:spPr>
      </p:pic>
      <p:pic>
        <p:nvPicPr>
          <p:cNvPr id="24" name="pelo largo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2761056" y="6393510"/>
            <a:ext cx="803045" cy="1430814"/>
          </a:xfrm>
          <a:prstGeom prst="rect">
            <a:avLst/>
          </a:prstGeom>
        </p:spPr>
      </p:pic>
      <p:pic>
        <p:nvPicPr>
          <p:cNvPr id="25" name="recogido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976659" y="8520178"/>
            <a:ext cx="970854" cy="1056711"/>
          </a:xfrm>
          <a:prstGeom prst="rect">
            <a:avLst/>
          </a:prstGeom>
        </p:spPr>
      </p:pic>
      <p:pic>
        <p:nvPicPr>
          <p:cNvPr id="26" name="trenza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2564638" y="8409254"/>
            <a:ext cx="998207" cy="1798572"/>
          </a:xfrm>
          <a:prstGeom prst="rect">
            <a:avLst/>
          </a:prstGeom>
        </p:spPr>
      </p:pic>
      <p:pic>
        <p:nvPicPr>
          <p:cNvPr id="27" name="cola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4419087" y="8520178"/>
            <a:ext cx="1143044" cy="1595873"/>
          </a:xfrm>
          <a:prstGeom prst="rect">
            <a:avLst/>
          </a:prstGeom>
        </p:spPr>
      </p:pic>
      <p:pic>
        <p:nvPicPr>
          <p:cNvPr id="28" name="tijeras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-6693633">
            <a:off x="16366335" y="4263200"/>
            <a:ext cx="536329" cy="1046496"/>
          </a:xfrm>
          <a:prstGeom prst="rect">
            <a:avLst/>
          </a:prstGeom>
        </p:spPr>
      </p:pic>
      <p:pic>
        <p:nvPicPr>
          <p:cNvPr id="29" name="secador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07728">
            <a:off x="16293940" y="5853354"/>
            <a:ext cx="724928" cy="827308"/>
          </a:xfrm>
          <a:prstGeom prst="rect">
            <a:avLst/>
          </a:prstGeom>
        </p:spPr>
      </p:pic>
      <p:pic>
        <p:nvPicPr>
          <p:cNvPr id="30" name="plancha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374704" y="7216693"/>
            <a:ext cx="753916" cy="757705"/>
          </a:xfrm>
          <a:prstGeom prst="rect">
            <a:avLst/>
          </a:prstGeom>
        </p:spPr>
      </p:pic>
      <p:pic>
        <p:nvPicPr>
          <p:cNvPr id="31" name="peine y cepillo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6321137" y="8565829"/>
            <a:ext cx="1174816" cy="1117543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5604766" y="554238"/>
            <a:ext cx="1752155" cy="70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000000"/>
                </a:solidFill>
                <a:latin typeface="Arimo Bold"/>
              </a:rPr>
              <a:t>Hola, soy Ana </a:t>
            </a:r>
          </a:p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000000"/>
                </a:solidFill>
                <a:latin typeface="Arimo Bold"/>
              </a:rPr>
              <a:t>tu peluquera</a:t>
            </a:r>
          </a:p>
        </p:txBody>
      </p:sp>
      <p:sp>
        <p:nvSpPr>
          <p:cNvPr id="33" name="Texto cortar el pelo"/>
          <p:cNvSpPr txBox="1"/>
          <p:nvPr/>
        </p:nvSpPr>
        <p:spPr>
          <a:xfrm>
            <a:off x="616248" y="5744456"/>
            <a:ext cx="1964531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Cortar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el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pelo</a:t>
            </a:r>
            <a:endParaRPr lang="en-US" sz="24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4" name="Texto cortar el flequillo"/>
          <p:cNvSpPr txBox="1"/>
          <p:nvPr/>
        </p:nvSpPr>
        <p:spPr>
          <a:xfrm>
            <a:off x="2082953" y="7373538"/>
            <a:ext cx="1170781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Cortar</a:t>
            </a:r>
            <a:r>
              <a:rPr lang="en-US" sz="2100" dirty="0">
                <a:solidFill>
                  <a:srgbClr val="000000"/>
                </a:solidFill>
                <a:latin typeface="Arimo Bold"/>
              </a:rPr>
              <a:t> el </a:t>
            </a: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flequillo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082953" y="8797458"/>
            <a:ext cx="1319054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Arimo Bold"/>
              </a:rPr>
              <a:t>Cortar las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Arimo Bold"/>
              </a:rPr>
              <a:t>puntas</a:t>
            </a:r>
          </a:p>
        </p:txBody>
      </p:sp>
      <p:sp>
        <p:nvSpPr>
          <p:cNvPr id="36" name="Texto teñir el pelo"/>
          <p:cNvSpPr txBox="1"/>
          <p:nvPr/>
        </p:nvSpPr>
        <p:spPr>
          <a:xfrm>
            <a:off x="4257699" y="5729580"/>
            <a:ext cx="1795145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Teñir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el </a:t>
            </a: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pelo</a:t>
            </a:r>
            <a:endParaRPr lang="en-US" sz="24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7" name="Texto poner mechas"/>
          <p:cNvSpPr txBox="1"/>
          <p:nvPr/>
        </p:nvSpPr>
        <p:spPr>
          <a:xfrm>
            <a:off x="5304693" y="7387153"/>
            <a:ext cx="1067276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Poner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mechas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8" name="texto teñir raíces"/>
          <p:cNvSpPr txBox="1"/>
          <p:nvPr/>
        </p:nvSpPr>
        <p:spPr>
          <a:xfrm>
            <a:off x="5304693" y="8835845"/>
            <a:ext cx="1170940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Teñir</a:t>
            </a:r>
            <a:r>
              <a:rPr lang="en-US" sz="2100" dirty="0">
                <a:solidFill>
                  <a:srgbClr val="000000"/>
                </a:solidFill>
                <a:latin typeface="Arimo Bold"/>
              </a:rPr>
              <a:t> las </a:t>
            </a: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raices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39" name="texto lavar la cabeza"/>
          <p:cNvSpPr txBox="1"/>
          <p:nvPr/>
        </p:nvSpPr>
        <p:spPr>
          <a:xfrm>
            <a:off x="7489988" y="5691193"/>
            <a:ext cx="2253615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Arimo Bold"/>
              </a:rPr>
              <a:t>Lavar</a:t>
            </a:r>
            <a:r>
              <a:rPr lang="en-US" sz="2400" dirty="0">
                <a:solidFill>
                  <a:srgbClr val="000000"/>
                </a:solidFill>
                <a:latin typeface="Arimo Bold"/>
              </a:rPr>
              <a:t> la cabeza</a:t>
            </a:r>
          </a:p>
        </p:txBody>
      </p:sp>
      <p:sp>
        <p:nvSpPr>
          <p:cNvPr id="40" name="texto secar el pelo"/>
          <p:cNvSpPr txBox="1"/>
          <p:nvPr/>
        </p:nvSpPr>
        <p:spPr>
          <a:xfrm>
            <a:off x="8544350" y="7240652"/>
            <a:ext cx="1023144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Secar</a:t>
            </a:r>
            <a:r>
              <a:rPr lang="en-US" sz="2100" dirty="0">
                <a:solidFill>
                  <a:srgbClr val="000000"/>
                </a:solidFill>
                <a:latin typeface="Arimo Bold"/>
              </a:rPr>
              <a:t> el</a:t>
            </a: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pelo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1" name="TextBox alisar el pelo"/>
          <p:cNvSpPr txBox="1"/>
          <p:nvPr/>
        </p:nvSpPr>
        <p:spPr>
          <a:xfrm>
            <a:off x="8784698" y="8670954"/>
            <a:ext cx="1037749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Alisar</a:t>
            </a:r>
            <a:r>
              <a:rPr lang="en-US" sz="2100" dirty="0">
                <a:solidFill>
                  <a:srgbClr val="000000"/>
                </a:solidFill>
                <a:latin typeface="Arimo Bold"/>
              </a:rPr>
              <a:t> el</a:t>
            </a:r>
          </a:p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Arimo Bold"/>
              </a:rPr>
              <a:t>pelo</a:t>
            </a:r>
            <a:endParaRPr lang="en-US" sz="21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2" name="Textliso"/>
          <p:cNvSpPr txBox="1"/>
          <p:nvPr/>
        </p:nvSpPr>
        <p:spPr>
          <a:xfrm>
            <a:off x="11025092" y="6056953"/>
            <a:ext cx="482980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liso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3" name="Texto ondulado"/>
          <p:cNvSpPr txBox="1"/>
          <p:nvPr/>
        </p:nvSpPr>
        <p:spPr>
          <a:xfrm>
            <a:off x="14275494" y="5999866"/>
            <a:ext cx="1471349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ondulado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4" name="Texto rizado"/>
          <p:cNvSpPr txBox="1"/>
          <p:nvPr/>
        </p:nvSpPr>
        <p:spPr>
          <a:xfrm>
            <a:off x="12761056" y="5999866"/>
            <a:ext cx="825754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rizado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5" name="Texto flequillo"/>
          <p:cNvSpPr txBox="1"/>
          <p:nvPr/>
        </p:nvSpPr>
        <p:spPr>
          <a:xfrm>
            <a:off x="14330045" y="8046719"/>
            <a:ext cx="1471349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flequillo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6" name="Texto corto"/>
          <p:cNvSpPr txBox="1"/>
          <p:nvPr/>
        </p:nvSpPr>
        <p:spPr>
          <a:xfrm>
            <a:off x="10371700" y="8128198"/>
            <a:ext cx="1815980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pelo</a:t>
            </a:r>
            <a:r>
              <a:rPr lang="en-US" sz="2207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corto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7" name="Texto largo"/>
          <p:cNvSpPr txBox="1"/>
          <p:nvPr/>
        </p:nvSpPr>
        <p:spPr>
          <a:xfrm>
            <a:off x="12370430" y="8114583"/>
            <a:ext cx="1815981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pelo</a:t>
            </a:r>
            <a:r>
              <a:rPr lang="en-US" sz="2207" dirty="0">
                <a:solidFill>
                  <a:srgbClr val="000000"/>
                </a:solidFill>
                <a:latin typeface="Arimo Bold"/>
              </a:rPr>
              <a:t> largo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462085" y="3740933"/>
            <a:ext cx="272796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B3230"/>
                </a:solidFill>
                <a:latin typeface="Glacial Indifference Bold"/>
              </a:rPr>
              <a:t>Estilos de pelo</a:t>
            </a:r>
          </a:p>
        </p:txBody>
      </p:sp>
      <p:sp>
        <p:nvSpPr>
          <p:cNvPr id="49" name="Texto recogido"/>
          <p:cNvSpPr txBox="1"/>
          <p:nvPr/>
        </p:nvSpPr>
        <p:spPr>
          <a:xfrm>
            <a:off x="10653675" y="9644986"/>
            <a:ext cx="1531215" cy="36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recogido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0" name="Texto trenza"/>
          <p:cNvSpPr txBox="1"/>
          <p:nvPr/>
        </p:nvSpPr>
        <p:spPr>
          <a:xfrm>
            <a:off x="13039658" y="9519740"/>
            <a:ext cx="825900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trenza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1" name="Texto cola"/>
          <p:cNvSpPr txBox="1"/>
          <p:nvPr/>
        </p:nvSpPr>
        <p:spPr>
          <a:xfrm>
            <a:off x="14709404" y="9519740"/>
            <a:ext cx="561115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>
                <a:solidFill>
                  <a:srgbClr val="000000"/>
                </a:solidFill>
                <a:latin typeface="Arimo Bold"/>
              </a:rPr>
              <a:t>cola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711606" y="3731401"/>
            <a:ext cx="1845786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B3230"/>
                </a:solidFill>
                <a:latin typeface="Glacial Indifference Bold"/>
              </a:rPr>
              <a:t>Utensilios</a:t>
            </a:r>
          </a:p>
        </p:txBody>
      </p:sp>
      <p:sp>
        <p:nvSpPr>
          <p:cNvPr id="53" name="Texto tijeras"/>
          <p:cNvSpPr txBox="1"/>
          <p:nvPr/>
        </p:nvSpPr>
        <p:spPr>
          <a:xfrm>
            <a:off x="16221476" y="5196556"/>
            <a:ext cx="826046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tijeras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4" name="texto secador"/>
          <p:cNvSpPr txBox="1"/>
          <p:nvPr/>
        </p:nvSpPr>
        <p:spPr>
          <a:xfrm>
            <a:off x="16243382" y="6684935"/>
            <a:ext cx="1075641" cy="36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secado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5" name="texto plancha"/>
          <p:cNvSpPr txBox="1"/>
          <p:nvPr/>
        </p:nvSpPr>
        <p:spPr>
          <a:xfrm>
            <a:off x="16382663" y="7997915"/>
            <a:ext cx="1059722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plancha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56" name="texto peine y cepillo"/>
          <p:cNvSpPr txBox="1"/>
          <p:nvPr/>
        </p:nvSpPr>
        <p:spPr>
          <a:xfrm>
            <a:off x="16049317" y="9722408"/>
            <a:ext cx="1932211" cy="3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1"/>
              </a:lnSpc>
            </a:pP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peine</a:t>
            </a:r>
            <a:r>
              <a:rPr lang="en-US" sz="2207" dirty="0">
                <a:solidFill>
                  <a:srgbClr val="000000"/>
                </a:solidFill>
                <a:latin typeface="Arimo Bold"/>
              </a:rPr>
              <a:t> y </a:t>
            </a:r>
            <a:r>
              <a:rPr lang="en-US" sz="2207" dirty="0" err="1">
                <a:solidFill>
                  <a:srgbClr val="000000"/>
                </a:solidFill>
                <a:latin typeface="Arimo Bold"/>
              </a:rPr>
              <a:t>cepillo</a:t>
            </a:r>
            <a:endParaRPr lang="en-US" sz="2207" dirty="0">
              <a:solidFill>
                <a:srgbClr val="000000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adroTexto 45">
            <a:extLst>
              <a:ext uri="{FF2B5EF4-FFF2-40B4-BE49-F238E27FC236}">
                <a16:creationId xmlns:a16="http://schemas.microsoft.com/office/drawing/2014/main" id="{88663984-C16D-4A47-83D1-986BF4CEF366}"/>
              </a:ext>
            </a:extLst>
          </p:cNvPr>
          <p:cNvSpPr txBox="1"/>
          <p:nvPr/>
        </p:nvSpPr>
        <p:spPr>
          <a:xfrm>
            <a:off x="13598201" y="7306223"/>
            <a:ext cx="3830063" cy="22467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¡Oh </a:t>
            </a:r>
            <a:r>
              <a:rPr lang="es-ES" sz="2800" b="1" dirty="0" err="1">
                <a:solidFill>
                  <a:schemeClr val="bg1"/>
                </a:solidFill>
              </a:rPr>
              <a:t>nooo</a:t>
            </a:r>
            <a:r>
              <a:rPr lang="es-ES" sz="2800" b="1" dirty="0">
                <a:solidFill>
                  <a:schemeClr val="bg1"/>
                </a:solidFill>
              </a:rPr>
              <a:t>! Tu hijo/a ha cogido piojos en el colegio. Pregunta si tienen algún tratamiento específico.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E1EE5A5-D722-3B4F-BE6D-473C97E8F58E}"/>
              </a:ext>
            </a:extLst>
          </p:cNvPr>
          <p:cNvSpPr txBox="1"/>
          <p:nvPr/>
        </p:nvSpPr>
        <p:spPr>
          <a:xfrm>
            <a:off x="9292466" y="7306223"/>
            <a:ext cx="3830063" cy="22467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Quieres cambiar el color de tu pelo por uno que te favorezca más y quieres que tu pelo cambie a rizado.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1C3FC86-E9C6-3B43-956E-F02BE53B4991}"/>
              </a:ext>
            </a:extLst>
          </p:cNvPr>
          <p:cNvSpPr txBox="1"/>
          <p:nvPr/>
        </p:nvSpPr>
        <p:spPr>
          <a:xfrm>
            <a:off x="4926231" y="7337001"/>
            <a:ext cx="3830063" cy="22467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Estás muy descontenta por el resultado de tu pelo. Pide una devolución del dinero o una solución.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092B1A0-FA6D-C843-8189-5D8D7FE6DFED}"/>
              </a:ext>
            </a:extLst>
          </p:cNvPr>
          <p:cNvSpPr txBox="1"/>
          <p:nvPr/>
        </p:nvSpPr>
        <p:spPr>
          <a:xfrm>
            <a:off x="751734" y="7275446"/>
            <a:ext cx="3830063" cy="2308324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Vienes de otra peluquería porque el color de pelo que te han puesto no te gusta. Pide opciones para mejorar tu situación y conseguir el color perfecto.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4F57ED7-9A0A-384F-846E-871C09E1894A}"/>
              </a:ext>
            </a:extLst>
          </p:cNvPr>
          <p:cNvSpPr txBox="1"/>
          <p:nvPr/>
        </p:nvSpPr>
        <p:spPr>
          <a:xfrm>
            <a:off x="13586169" y="4152885"/>
            <a:ext cx="3830063" cy="22467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Pide cita en la peluquería para tu hija y para ti. Pregunta si hay precios especiales para niños.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9929486-D73B-8B46-BBB2-AC95A2736B49}"/>
              </a:ext>
            </a:extLst>
          </p:cNvPr>
          <p:cNvSpPr txBox="1"/>
          <p:nvPr/>
        </p:nvSpPr>
        <p:spPr>
          <a:xfrm>
            <a:off x="9282013" y="4210243"/>
            <a:ext cx="3830063" cy="181588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Llama a la peluquería y pregunta por el precio para teñir y cortar tu pelo.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8777BD3-9E70-964A-A869-A84F4A5BD67E}"/>
              </a:ext>
            </a:extLst>
          </p:cNvPr>
          <p:cNvSpPr txBox="1"/>
          <p:nvPr/>
        </p:nvSpPr>
        <p:spPr>
          <a:xfrm>
            <a:off x="4932443" y="4190595"/>
            <a:ext cx="3830063" cy="181588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Últimamente tienes el pelo muy seco y sin vida. Pregunta por un tratamiento específico.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8D70A51-CC0F-7448-B4F7-300E3C1681C7}"/>
              </a:ext>
            </a:extLst>
          </p:cNvPr>
          <p:cNvSpPr txBox="1"/>
          <p:nvPr/>
        </p:nvSpPr>
        <p:spPr>
          <a:xfrm>
            <a:off x="502547" y="3992973"/>
            <a:ext cx="3830063" cy="224676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Tienes una boda y quieres hacerte algo especial en el pelo ¿Qué le pides a tu peluquero/a?.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11E1AAE-5212-8942-877D-242607E61539}"/>
              </a:ext>
            </a:extLst>
          </p:cNvPr>
          <p:cNvSpPr txBox="1"/>
          <p:nvPr/>
        </p:nvSpPr>
        <p:spPr>
          <a:xfrm>
            <a:off x="13663687" y="1072592"/>
            <a:ext cx="3830063" cy="138499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Quieres cortarte las puntas y teñirte solo las raíces.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F11D629-9A34-834F-9495-44F9E41951B3}"/>
              </a:ext>
            </a:extLst>
          </p:cNvPr>
          <p:cNvSpPr txBox="1"/>
          <p:nvPr/>
        </p:nvSpPr>
        <p:spPr>
          <a:xfrm>
            <a:off x="9373995" y="1072592"/>
            <a:ext cx="3830063" cy="181588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Últimamente tienes el pelo muy seco y sin vida. Pregunta por un tratamiento específico.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A3FA1D-36AF-F447-9E83-DCA6A11DC625}"/>
              </a:ext>
            </a:extLst>
          </p:cNvPr>
          <p:cNvSpPr txBox="1"/>
          <p:nvPr/>
        </p:nvSpPr>
        <p:spPr>
          <a:xfrm>
            <a:off x="4908380" y="1020745"/>
            <a:ext cx="3830063" cy="181588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Estás decidida a cambiar tu estilo (corte de pelo, color..) pregunta para que te asesoren.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B918AB0-B1CD-E24B-931C-5D3C58DCCD60}"/>
              </a:ext>
            </a:extLst>
          </p:cNvPr>
          <p:cNvSpPr txBox="1"/>
          <p:nvPr/>
        </p:nvSpPr>
        <p:spPr>
          <a:xfrm>
            <a:off x="543728" y="1142619"/>
            <a:ext cx="3830063" cy="1815882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Quieres cortarte el pelo, pero solo las puntas. Asegúrate de pedir lo que quieres</a:t>
            </a:r>
          </a:p>
        </p:txBody>
      </p:sp>
      <p:pic>
        <p:nvPicPr>
          <p:cNvPr id="21" name="Imagen 1" descr="Mujer con vestido blanco&#10;&#10;Descripción generada automáticamente">
            <a:extLst>
              <a:ext uri="{FF2B5EF4-FFF2-40B4-BE49-F238E27FC236}">
                <a16:creationId xmlns:a16="http://schemas.microsoft.com/office/drawing/2014/main" id="{161509C9-F2D8-2247-8B3B-E16CF338E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4" y="608921"/>
            <a:ext cx="4041713" cy="2685741"/>
          </a:xfrm>
          <a:prstGeom prst="rect">
            <a:avLst/>
          </a:prstGeom>
        </p:spPr>
      </p:pic>
      <p:pic>
        <p:nvPicPr>
          <p:cNvPr id="3" name="Imagen 7" descr="Imagen que contiene persona, interior, mujer, tabla&#10;&#10;Descripción generada automáticamente">
            <a:extLst>
              <a:ext uri="{FF2B5EF4-FFF2-40B4-BE49-F238E27FC236}">
                <a16:creationId xmlns:a16="http://schemas.microsoft.com/office/drawing/2014/main" id="{45DAC421-ED9F-8D4B-8473-E96CA3453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053" y="3773487"/>
            <a:ext cx="3953013" cy="2685740"/>
          </a:xfrm>
          <a:prstGeom prst="rect">
            <a:avLst/>
          </a:prstGeom>
        </p:spPr>
      </p:pic>
      <p:pic>
        <p:nvPicPr>
          <p:cNvPr id="5" name="Imagen 3" descr="Imagen que contiene persona, interior, mujer, edificio&#10;&#10;Descripción generada automáticamente">
            <a:extLst>
              <a:ext uri="{FF2B5EF4-FFF2-40B4-BE49-F238E27FC236}">
                <a16:creationId xmlns:a16="http://schemas.microsoft.com/office/drawing/2014/main" id="{528AE2D5-FC37-3847-BAF6-72DF65870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42" y="637664"/>
            <a:ext cx="4023963" cy="2685740"/>
          </a:xfrm>
          <a:prstGeom prst="rect">
            <a:avLst/>
          </a:prstGeom>
        </p:spPr>
      </p:pic>
      <p:pic>
        <p:nvPicPr>
          <p:cNvPr id="7" name="Imagen 10" descr="Imagen que contiene persona, hombre, sostener, mujer&#10;&#10;Descripción generada automáticamente">
            <a:extLst>
              <a:ext uri="{FF2B5EF4-FFF2-40B4-BE49-F238E27FC236}">
                <a16:creationId xmlns:a16="http://schemas.microsoft.com/office/drawing/2014/main" id="{163F43AB-4E19-A54F-9907-D097BCBA8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26" y="7103358"/>
            <a:ext cx="3987868" cy="2661649"/>
          </a:xfrm>
          <a:prstGeom prst="rect">
            <a:avLst/>
          </a:prstGeom>
        </p:spPr>
      </p:pic>
      <p:pic>
        <p:nvPicPr>
          <p:cNvPr id="11" name="Imagen 2" descr="Imagen que contiene persona, interior, mujer, niña&#10;&#10;Descripción generada automáticamente">
            <a:extLst>
              <a:ext uri="{FF2B5EF4-FFF2-40B4-BE49-F238E27FC236}">
                <a16:creationId xmlns:a16="http://schemas.microsoft.com/office/drawing/2014/main" id="{102A9B7E-A4F9-FA44-80AE-9DA352F8C4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31" y="610045"/>
            <a:ext cx="4023963" cy="2684617"/>
          </a:xfrm>
          <a:prstGeom prst="rect">
            <a:avLst/>
          </a:prstGeom>
        </p:spPr>
      </p:pic>
      <p:pic>
        <p:nvPicPr>
          <p:cNvPr id="13" name="Imagen 9" descr="Imagen que contiene persona, edificio, mujer, alimentos&#10;&#10;Descripción generada automáticamente">
            <a:extLst>
              <a:ext uri="{FF2B5EF4-FFF2-40B4-BE49-F238E27FC236}">
                <a16:creationId xmlns:a16="http://schemas.microsoft.com/office/drawing/2014/main" id="{6FAF2E3D-DE0F-D24F-B73E-9738F3302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4" y="7077052"/>
            <a:ext cx="3953013" cy="2635342"/>
          </a:xfrm>
          <a:prstGeom prst="rect">
            <a:avLst/>
          </a:prstGeom>
        </p:spPr>
      </p:pic>
      <p:pic>
        <p:nvPicPr>
          <p:cNvPr id="15" name="Imagen 4" descr="Imagen que contiene persona, interior, mujer, cabello&#10;&#10;Descripción generada automáticamente">
            <a:extLst>
              <a:ext uri="{FF2B5EF4-FFF2-40B4-BE49-F238E27FC236}">
                <a16:creationId xmlns:a16="http://schemas.microsoft.com/office/drawing/2014/main" id="{F57D48EA-D887-DD42-9629-DABDDEEA3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695" y="610045"/>
            <a:ext cx="3953013" cy="2637282"/>
          </a:xfrm>
          <a:prstGeom prst="rect">
            <a:avLst/>
          </a:prstGeom>
        </p:spPr>
      </p:pic>
      <p:pic>
        <p:nvPicPr>
          <p:cNvPr id="19" name="Imagen 8" descr="Imagen que contiene persona, interior, mujer, joven&#10;&#10;Descripción generada automáticamente">
            <a:extLst>
              <a:ext uri="{FF2B5EF4-FFF2-40B4-BE49-F238E27FC236}">
                <a16:creationId xmlns:a16="http://schemas.microsoft.com/office/drawing/2014/main" id="{20598F73-B621-8A4C-99E6-3CD649675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6" y="3745979"/>
            <a:ext cx="3946692" cy="2705115"/>
          </a:xfrm>
          <a:prstGeom prst="rect">
            <a:avLst/>
          </a:prstGeom>
        </p:spPr>
      </p:pic>
      <p:pic>
        <p:nvPicPr>
          <p:cNvPr id="23" name="Imagen 6" descr="Imagen que contiene mujer, persona, raqueta, sostener&#10;&#10;Descripción generada automáticamente">
            <a:extLst>
              <a:ext uri="{FF2B5EF4-FFF2-40B4-BE49-F238E27FC236}">
                <a16:creationId xmlns:a16="http://schemas.microsoft.com/office/drawing/2014/main" id="{A500E3BC-4DF8-A14D-9F63-867E40C94D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31" y="3739910"/>
            <a:ext cx="4059664" cy="2684617"/>
          </a:xfrm>
          <a:prstGeom prst="rect">
            <a:avLst/>
          </a:prstGeom>
        </p:spPr>
      </p:pic>
      <p:pic>
        <p:nvPicPr>
          <p:cNvPr id="25" name="Imagen 11" descr="Imagen que contiene persona, mujer, ropa, vestido&#10;&#10;Descripción generada automáticamente">
            <a:extLst>
              <a:ext uri="{FF2B5EF4-FFF2-40B4-BE49-F238E27FC236}">
                <a16:creationId xmlns:a16="http://schemas.microsoft.com/office/drawing/2014/main" id="{5AB4C32E-C58A-CA4C-9C7D-BF88A77524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992" y="7103358"/>
            <a:ext cx="3953013" cy="2661649"/>
          </a:xfrm>
          <a:prstGeom prst="rect">
            <a:avLst/>
          </a:prstGeom>
        </p:spPr>
      </p:pic>
      <p:pic>
        <p:nvPicPr>
          <p:cNvPr id="27" name="Imagen 5" descr="Imagen que contiene persona, interior, tabla, comida&#10;&#10;Descripción generada automáticamente">
            <a:extLst>
              <a:ext uri="{FF2B5EF4-FFF2-40B4-BE49-F238E27FC236}">
                <a16:creationId xmlns:a16="http://schemas.microsoft.com/office/drawing/2014/main" id="{D2EEAB4F-4433-B141-B35E-0302D0B308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3" y="3739910"/>
            <a:ext cx="3953014" cy="2618313"/>
          </a:xfrm>
          <a:prstGeom prst="rect">
            <a:avLst/>
          </a:prstGeom>
        </p:spPr>
      </p:pic>
      <p:pic>
        <p:nvPicPr>
          <p:cNvPr id="1026" name="Picture 12" descr="Salud: ¿Tienes caspa o tal vez sean piojos? Así puedes distinguirlos rápido">
            <a:extLst>
              <a:ext uri="{FF2B5EF4-FFF2-40B4-BE49-F238E27FC236}">
                <a16:creationId xmlns:a16="http://schemas.microsoft.com/office/drawing/2014/main" id="{0F70B9DB-85DF-5D4D-A75E-6BA70674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27" y="7075112"/>
            <a:ext cx="3953013" cy="26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1F6CA129-64E0-A441-A98F-BF4F6F54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95600" y="866765"/>
            <a:ext cx="11963400" cy="8553470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5638800" y="4838700"/>
            <a:ext cx="5964238" cy="1183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5400" dirty="0">
                <a:solidFill>
                  <a:srgbClr val="393536"/>
                </a:solidFill>
                <a:latin typeface="Comic Sans MS" panose="030F0902030302020204" pitchFamily="66" charset="0"/>
              </a:rPr>
              <a:t>¡</a:t>
            </a:r>
            <a:r>
              <a:rPr lang="en-US" sz="54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Vamos</a:t>
            </a:r>
            <a:r>
              <a:rPr lang="en-US" sz="5400" dirty="0">
                <a:solidFill>
                  <a:srgbClr val="393536"/>
                </a:solidFill>
                <a:latin typeface="Comic Sans MS" panose="030F0902030302020204" pitchFamily="66" charset="0"/>
              </a:rPr>
              <a:t> a </a:t>
            </a:r>
            <a:r>
              <a:rPr lang="en-US" sz="54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practicar</a:t>
            </a:r>
            <a:r>
              <a:rPr lang="en-US" sz="54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</a:p>
          <a:p>
            <a:pPr algn="ctr">
              <a:lnSpc>
                <a:spcPts val="4480"/>
              </a:lnSpc>
            </a:pPr>
            <a:r>
              <a:rPr lang="en-US" sz="5400" dirty="0">
                <a:solidFill>
                  <a:srgbClr val="393536"/>
                </a:solidFill>
                <a:latin typeface="Comic Sans MS" panose="030F0902030302020204" pitchFamily="66" charset="0"/>
              </a:rPr>
              <a:t>el </a:t>
            </a:r>
            <a:r>
              <a:rPr lang="en-US" sz="54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vocabulario</a:t>
            </a:r>
            <a:r>
              <a:rPr lang="en-US" sz="5400" dirty="0">
                <a:solidFill>
                  <a:srgbClr val="393536"/>
                </a:solidFill>
                <a:latin typeface="Comic Sans MS" panose="030F09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0993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C165A87-9B0A-BA4C-A4BC-15D2CA27250A}"/>
              </a:ext>
            </a:extLst>
          </p:cNvPr>
          <p:cNvSpPr/>
          <p:nvPr/>
        </p:nvSpPr>
        <p:spPr>
          <a:xfrm>
            <a:off x="1676400" y="798621"/>
            <a:ext cx="14325600" cy="1524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1676400" y="1272080"/>
            <a:ext cx="14935200" cy="5770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¿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Qué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debo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hacer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si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quiero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que mi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cambie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de color?</a:t>
            </a:r>
          </a:p>
        </p:txBody>
      </p:sp>
      <p:pic>
        <p:nvPicPr>
          <p:cNvPr id="5" name="Poner mechas">
            <a:extLst>
              <a:ext uri="{FF2B5EF4-FFF2-40B4-BE49-F238E27FC236}">
                <a16:creationId xmlns:a16="http://schemas.microsoft.com/office/drawing/2014/main" id="{9762B504-1CA8-0744-B345-6039A4A9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96200" y="2442169"/>
            <a:ext cx="2286000" cy="2701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JA A">
            <a:extLst>
              <a:ext uri="{FF2B5EF4-FFF2-40B4-BE49-F238E27FC236}">
                <a16:creationId xmlns:a16="http://schemas.microsoft.com/office/drawing/2014/main" id="{A79D7C23-5F9A-464B-A0FF-62ED3970FBDA}"/>
              </a:ext>
            </a:extLst>
          </p:cNvPr>
          <p:cNvSpPr/>
          <p:nvPr/>
        </p:nvSpPr>
        <p:spPr>
          <a:xfrm>
            <a:off x="564360" y="7844831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JA B">
            <a:extLst>
              <a:ext uri="{FF2B5EF4-FFF2-40B4-BE49-F238E27FC236}">
                <a16:creationId xmlns:a16="http://schemas.microsoft.com/office/drawing/2014/main" id="{7AD65EDB-AC53-334F-A6A1-09F97D2209A8}"/>
              </a:ext>
            </a:extLst>
          </p:cNvPr>
          <p:cNvSpPr/>
          <p:nvPr/>
        </p:nvSpPr>
        <p:spPr>
          <a:xfrm>
            <a:off x="7025880" y="7904797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JA C">
            <a:extLst>
              <a:ext uri="{FF2B5EF4-FFF2-40B4-BE49-F238E27FC236}">
                <a16:creationId xmlns:a16="http://schemas.microsoft.com/office/drawing/2014/main" id="{B5884ECD-A5FB-884C-8CD4-949095B2C9C2}"/>
              </a:ext>
            </a:extLst>
          </p:cNvPr>
          <p:cNvSpPr/>
          <p:nvPr/>
        </p:nvSpPr>
        <p:spPr>
          <a:xfrm>
            <a:off x="13487400" y="8033369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0ABEB8F-D0BF-644E-97FD-F8046B2416B9}"/>
              </a:ext>
            </a:extLst>
          </p:cNvPr>
          <p:cNvSpPr/>
          <p:nvPr/>
        </p:nvSpPr>
        <p:spPr>
          <a:xfrm>
            <a:off x="1661337" y="633513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A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463AE87-B79F-D441-907E-8CCEAE983864}"/>
              </a:ext>
            </a:extLst>
          </p:cNvPr>
          <p:cNvSpPr/>
          <p:nvPr/>
        </p:nvSpPr>
        <p:spPr>
          <a:xfrm>
            <a:off x="8401419" y="627517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/>
              </a:rPr>
              <a:t>B</a:t>
            </a:r>
            <a:endParaRPr lang="es-ES" sz="9600" b="1" cap="none" spc="0" dirty="0">
              <a:ln/>
              <a:effectLst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588D9D-EDDB-774D-96D8-EC11E9DEE47D}"/>
              </a:ext>
            </a:extLst>
          </p:cNvPr>
          <p:cNvSpPr/>
          <p:nvPr/>
        </p:nvSpPr>
        <p:spPr>
          <a:xfrm>
            <a:off x="14859555" y="6335137"/>
            <a:ext cx="837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C</a:t>
            </a:r>
          </a:p>
        </p:txBody>
      </p:sp>
      <p:sp>
        <p:nvSpPr>
          <p:cNvPr id="14" name="TEXTO A">
            <a:extLst>
              <a:ext uri="{FF2B5EF4-FFF2-40B4-BE49-F238E27FC236}">
                <a16:creationId xmlns:a16="http://schemas.microsoft.com/office/drawing/2014/main" id="{DD6D492B-BB5D-CB40-9543-40645F4A3119}"/>
              </a:ext>
            </a:extLst>
          </p:cNvPr>
          <p:cNvSpPr txBox="1"/>
          <p:nvPr/>
        </p:nvSpPr>
        <p:spPr>
          <a:xfrm>
            <a:off x="662903" y="8207078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Pedir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tinten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el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O B">
            <a:extLst>
              <a:ext uri="{FF2B5EF4-FFF2-40B4-BE49-F238E27FC236}">
                <a16:creationId xmlns:a16="http://schemas.microsoft.com/office/drawing/2014/main" id="{D120C72C-3CB9-1D44-8762-4E6FD6B28AE5}"/>
              </a:ext>
            </a:extLst>
          </p:cNvPr>
          <p:cNvSpPr txBox="1"/>
          <p:nvPr/>
        </p:nvSpPr>
        <p:spPr>
          <a:xfrm>
            <a:off x="7166831" y="8269946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Pedir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tiñan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el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O C">
            <a:extLst>
              <a:ext uri="{FF2B5EF4-FFF2-40B4-BE49-F238E27FC236}">
                <a16:creationId xmlns:a16="http://schemas.microsoft.com/office/drawing/2014/main" id="{145C5660-0831-7442-8B70-2E4D1A34675A}"/>
              </a:ext>
            </a:extLst>
          </p:cNvPr>
          <p:cNvSpPr txBox="1"/>
          <p:nvPr/>
        </p:nvSpPr>
        <p:spPr>
          <a:xfrm>
            <a:off x="13628350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Pedir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hagan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mechas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Señal de prohibido 6">
            <a:extLst>
              <a:ext uri="{FF2B5EF4-FFF2-40B4-BE49-F238E27FC236}">
                <a16:creationId xmlns:a16="http://schemas.microsoft.com/office/drawing/2014/main" id="{428E7281-13E4-6F47-B349-21BB28953EEB}"/>
              </a:ext>
            </a:extLst>
          </p:cNvPr>
          <p:cNvSpPr/>
          <p:nvPr/>
        </p:nvSpPr>
        <p:spPr>
          <a:xfrm>
            <a:off x="4263759" y="394010"/>
            <a:ext cx="8382000" cy="8291020"/>
          </a:xfrm>
          <a:prstGeom prst="noSmoking">
            <a:avLst/>
          </a:prstGeom>
          <a:solidFill>
            <a:srgbClr val="EA6F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E3A77F9-DD00-5049-8A94-7546CDEE9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23" y="499431"/>
            <a:ext cx="11170752" cy="90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1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C165A87-9B0A-BA4C-A4BC-15D2CA27250A}"/>
              </a:ext>
            </a:extLst>
          </p:cNvPr>
          <p:cNvSpPr/>
          <p:nvPr/>
        </p:nvSpPr>
        <p:spPr>
          <a:xfrm>
            <a:off x="1676400" y="798621"/>
            <a:ext cx="14325600" cy="1524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1661337" y="983540"/>
            <a:ext cx="14935200" cy="11541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Solo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quiero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sanear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mi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corte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de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endParaRPr lang="en-US" sz="4000" dirty="0">
              <a:solidFill>
                <a:srgbClr val="393536"/>
              </a:solidFill>
              <a:latin typeface="Comic Sans MS" panose="030F0902030302020204" pitchFamily="66" charset="0"/>
            </a:endParaRPr>
          </a:p>
          <a:p>
            <a:pPr algn="ctr">
              <a:lnSpc>
                <a:spcPts val="4480"/>
              </a:lnSpc>
            </a:pP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¿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cómo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lo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pido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8" name="CAJA A">
            <a:extLst>
              <a:ext uri="{FF2B5EF4-FFF2-40B4-BE49-F238E27FC236}">
                <a16:creationId xmlns:a16="http://schemas.microsoft.com/office/drawing/2014/main" id="{A79D7C23-5F9A-464B-A0FF-62ED3970FBDA}"/>
              </a:ext>
            </a:extLst>
          </p:cNvPr>
          <p:cNvSpPr/>
          <p:nvPr/>
        </p:nvSpPr>
        <p:spPr>
          <a:xfrm>
            <a:off x="564360" y="7844831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JA B">
            <a:extLst>
              <a:ext uri="{FF2B5EF4-FFF2-40B4-BE49-F238E27FC236}">
                <a16:creationId xmlns:a16="http://schemas.microsoft.com/office/drawing/2014/main" id="{7AD65EDB-AC53-334F-A6A1-09F97D2209A8}"/>
              </a:ext>
            </a:extLst>
          </p:cNvPr>
          <p:cNvSpPr/>
          <p:nvPr/>
        </p:nvSpPr>
        <p:spPr>
          <a:xfrm>
            <a:off x="7025880" y="7904797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JA C">
            <a:extLst>
              <a:ext uri="{FF2B5EF4-FFF2-40B4-BE49-F238E27FC236}">
                <a16:creationId xmlns:a16="http://schemas.microsoft.com/office/drawing/2014/main" id="{B5884ECD-A5FB-884C-8CD4-949095B2C9C2}"/>
              </a:ext>
            </a:extLst>
          </p:cNvPr>
          <p:cNvSpPr/>
          <p:nvPr/>
        </p:nvSpPr>
        <p:spPr>
          <a:xfrm>
            <a:off x="13487400" y="8033369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0ABEB8F-D0BF-644E-97FD-F8046B2416B9}"/>
              </a:ext>
            </a:extLst>
          </p:cNvPr>
          <p:cNvSpPr/>
          <p:nvPr/>
        </p:nvSpPr>
        <p:spPr>
          <a:xfrm>
            <a:off x="1661337" y="633513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A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463AE87-B79F-D441-907E-8CCEAE983864}"/>
              </a:ext>
            </a:extLst>
          </p:cNvPr>
          <p:cNvSpPr/>
          <p:nvPr/>
        </p:nvSpPr>
        <p:spPr>
          <a:xfrm>
            <a:off x="8401419" y="627517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/>
              </a:rPr>
              <a:t>B</a:t>
            </a:r>
            <a:endParaRPr lang="es-ES" sz="9600" b="1" cap="none" spc="0" dirty="0">
              <a:ln/>
              <a:effectLst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588D9D-EDDB-774D-96D8-EC11E9DEE47D}"/>
              </a:ext>
            </a:extLst>
          </p:cNvPr>
          <p:cNvSpPr/>
          <p:nvPr/>
        </p:nvSpPr>
        <p:spPr>
          <a:xfrm>
            <a:off x="14859555" y="6335137"/>
            <a:ext cx="837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C</a:t>
            </a:r>
          </a:p>
        </p:txBody>
      </p:sp>
      <p:sp>
        <p:nvSpPr>
          <p:cNvPr id="14" name="TEXTO A">
            <a:extLst>
              <a:ext uri="{FF2B5EF4-FFF2-40B4-BE49-F238E27FC236}">
                <a16:creationId xmlns:a16="http://schemas.microsoft.com/office/drawing/2014/main" id="{DD6D492B-BB5D-CB40-9543-40645F4A3119}"/>
              </a:ext>
            </a:extLst>
          </p:cNvPr>
          <p:cNvSpPr txBox="1"/>
          <p:nvPr/>
        </p:nvSpPr>
        <p:spPr>
          <a:xfrm>
            <a:off x="656066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Pido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corten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las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puntas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O B">
            <a:extLst>
              <a:ext uri="{FF2B5EF4-FFF2-40B4-BE49-F238E27FC236}">
                <a16:creationId xmlns:a16="http://schemas.microsoft.com/office/drawing/2014/main" id="{D120C72C-3CB9-1D44-8762-4E6FD6B28AE5}"/>
              </a:ext>
            </a:extLst>
          </p:cNvPr>
          <p:cNvSpPr txBox="1"/>
          <p:nvPr/>
        </p:nvSpPr>
        <p:spPr>
          <a:xfrm>
            <a:off x="7166831" y="8050266"/>
            <a:ext cx="3299498" cy="1689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Pido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corten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el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flequillo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O C">
            <a:extLst>
              <a:ext uri="{FF2B5EF4-FFF2-40B4-BE49-F238E27FC236}">
                <a16:creationId xmlns:a16="http://schemas.microsoft.com/office/drawing/2014/main" id="{145C5660-0831-7442-8B70-2E4D1A34675A}"/>
              </a:ext>
            </a:extLst>
          </p:cNvPr>
          <p:cNvSpPr txBox="1"/>
          <p:nvPr/>
        </p:nvSpPr>
        <p:spPr>
          <a:xfrm>
            <a:off x="13628350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Pido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que me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rapen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el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0307D12-C30F-D647-AE37-ADB8784CA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04" y="649313"/>
            <a:ext cx="11170752" cy="9057365"/>
          </a:xfrm>
          <a:prstGeom prst="rect">
            <a:avLst/>
          </a:prstGeom>
        </p:spPr>
      </p:pic>
      <p:sp>
        <p:nvSpPr>
          <p:cNvPr id="20" name="Señal de prohibido 19">
            <a:extLst>
              <a:ext uri="{FF2B5EF4-FFF2-40B4-BE49-F238E27FC236}">
                <a16:creationId xmlns:a16="http://schemas.microsoft.com/office/drawing/2014/main" id="{1A40A155-0DCB-A145-B6E2-E91B60EB4506}"/>
              </a:ext>
            </a:extLst>
          </p:cNvPr>
          <p:cNvSpPr/>
          <p:nvPr/>
        </p:nvSpPr>
        <p:spPr>
          <a:xfrm>
            <a:off x="4647801" y="962177"/>
            <a:ext cx="8382000" cy="8291020"/>
          </a:xfrm>
          <a:prstGeom prst="noSmoking">
            <a:avLst/>
          </a:prstGeom>
          <a:solidFill>
            <a:srgbClr val="EA6F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v</a:t>
            </a:r>
          </a:p>
        </p:txBody>
      </p:sp>
      <p:pic>
        <p:nvPicPr>
          <p:cNvPr id="21" name="Imagen 1" descr="Mujer con vestido blanco&#10;&#10;Descripción generada automáticamente">
            <a:extLst>
              <a:ext uri="{FF2B5EF4-FFF2-40B4-BE49-F238E27FC236}">
                <a16:creationId xmlns:a16="http://schemas.microsoft.com/office/drawing/2014/main" id="{1CFC3DE1-F436-F94C-A125-F97F6423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30" y="2878486"/>
            <a:ext cx="4041713" cy="26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C165A87-9B0A-BA4C-A4BC-15D2CA27250A}"/>
              </a:ext>
            </a:extLst>
          </p:cNvPr>
          <p:cNvSpPr/>
          <p:nvPr/>
        </p:nvSpPr>
        <p:spPr>
          <a:xfrm>
            <a:off x="1676400" y="798621"/>
            <a:ext cx="14325600" cy="1524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1371599" y="1285627"/>
            <a:ext cx="14935200" cy="5770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Mi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está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muy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seco, ¿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qué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tengo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que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pedir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8" name="CAJA A">
            <a:extLst>
              <a:ext uri="{FF2B5EF4-FFF2-40B4-BE49-F238E27FC236}">
                <a16:creationId xmlns:a16="http://schemas.microsoft.com/office/drawing/2014/main" id="{A79D7C23-5F9A-464B-A0FF-62ED3970FBDA}"/>
              </a:ext>
            </a:extLst>
          </p:cNvPr>
          <p:cNvSpPr/>
          <p:nvPr/>
        </p:nvSpPr>
        <p:spPr>
          <a:xfrm>
            <a:off x="564360" y="7844831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JA B">
            <a:extLst>
              <a:ext uri="{FF2B5EF4-FFF2-40B4-BE49-F238E27FC236}">
                <a16:creationId xmlns:a16="http://schemas.microsoft.com/office/drawing/2014/main" id="{7AD65EDB-AC53-334F-A6A1-09F97D2209A8}"/>
              </a:ext>
            </a:extLst>
          </p:cNvPr>
          <p:cNvSpPr/>
          <p:nvPr/>
        </p:nvSpPr>
        <p:spPr>
          <a:xfrm>
            <a:off x="7025880" y="7904797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JA C">
            <a:extLst>
              <a:ext uri="{FF2B5EF4-FFF2-40B4-BE49-F238E27FC236}">
                <a16:creationId xmlns:a16="http://schemas.microsoft.com/office/drawing/2014/main" id="{B5884ECD-A5FB-884C-8CD4-949095B2C9C2}"/>
              </a:ext>
            </a:extLst>
          </p:cNvPr>
          <p:cNvSpPr/>
          <p:nvPr/>
        </p:nvSpPr>
        <p:spPr>
          <a:xfrm>
            <a:off x="13487400" y="8033369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0ABEB8F-D0BF-644E-97FD-F8046B2416B9}"/>
              </a:ext>
            </a:extLst>
          </p:cNvPr>
          <p:cNvSpPr/>
          <p:nvPr/>
        </p:nvSpPr>
        <p:spPr>
          <a:xfrm>
            <a:off x="1661337" y="633513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A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463AE87-B79F-D441-907E-8CCEAE983864}"/>
              </a:ext>
            </a:extLst>
          </p:cNvPr>
          <p:cNvSpPr/>
          <p:nvPr/>
        </p:nvSpPr>
        <p:spPr>
          <a:xfrm>
            <a:off x="8401419" y="627517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/>
              </a:rPr>
              <a:t>B</a:t>
            </a:r>
            <a:endParaRPr lang="es-ES" sz="9600" b="1" cap="none" spc="0" dirty="0">
              <a:ln/>
              <a:effectLst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588D9D-EDDB-774D-96D8-EC11E9DEE47D}"/>
              </a:ext>
            </a:extLst>
          </p:cNvPr>
          <p:cNvSpPr/>
          <p:nvPr/>
        </p:nvSpPr>
        <p:spPr>
          <a:xfrm>
            <a:off x="14859555" y="6335137"/>
            <a:ext cx="837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C</a:t>
            </a:r>
          </a:p>
        </p:txBody>
      </p:sp>
      <p:sp>
        <p:nvSpPr>
          <p:cNvPr id="14" name="TEXTO A">
            <a:extLst>
              <a:ext uri="{FF2B5EF4-FFF2-40B4-BE49-F238E27FC236}">
                <a16:creationId xmlns:a16="http://schemas.microsoft.com/office/drawing/2014/main" id="{DD6D492B-BB5D-CB40-9543-40645F4A3119}"/>
              </a:ext>
            </a:extLst>
          </p:cNvPr>
          <p:cNvSpPr txBox="1"/>
          <p:nvPr/>
        </p:nvSpPr>
        <p:spPr>
          <a:xfrm>
            <a:off x="656066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hidratante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O B">
            <a:extLst>
              <a:ext uri="{FF2B5EF4-FFF2-40B4-BE49-F238E27FC236}">
                <a16:creationId xmlns:a16="http://schemas.microsoft.com/office/drawing/2014/main" id="{D120C72C-3CB9-1D44-8762-4E6FD6B28AE5}"/>
              </a:ext>
            </a:extLst>
          </p:cNvPr>
          <p:cNvSpPr txBox="1"/>
          <p:nvPr/>
        </p:nvSpPr>
        <p:spPr>
          <a:xfrm>
            <a:off x="7166831" y="8328134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anti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piojos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O C">
            <a:extLst>
              <a:ext uri="{FF2B5EF4-FFF2-40B4-BE49-F238E27FC236}">
                <a16:creationId xmlns:a16="http://schemas.microsoft.com/office/drawing/2014/main" id="{145C5660-0831-7442-8B70-2E4D1A34675A}"/>
              </a:ext>
            </a:extLst>
          </p:cNvPr>
          <p:cNvSpPr txBox="1"/>
          <p:nvPr/>
        </p:nvSpPr>
        <p:spPr>
          <a:xfrm>
            <a:off x="13628350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de color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0307D12-C30F-D647-AE37-ADB8784CA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11" y="614817"/>
            <a:ext cx="11170752" cy="9057365"/>
          </a:xfrm>
          <a:prstGeom prst="rect">
            <a:avLst/>
          </a:prstGeom>
        </p:spPr>
      </p:pic>
      <p:sp>
        <p:nvSpPr>
          <p:cNvPr id="20" name="Señal de prohibido 19">
            <a:extLst>
              <a:ext uri="{FF2B5EF4-FFF2-40B4-BE49-F238E27FC236}">
                <a16:creationId xmlns:a16="http://schemas.microsoft.com/office/drawing/2014/main" id="{1A40A155-0DCB-A145-B6E2-E91B60EB4506}"/>
              </a:ext>
            </a:extLst>
          </p:cNvPr>
          <p:cNvSpPr/>
          <p:nvPr/>
        </p:nvSpPr>
        <p:spPr>
          <a:xfrm>
            <a:off x="4887433" y="1197359"/>
            <a:ext cx="8382000" cy="8291020"/>
          </a:xfrm>
          <a:prstGeom prst="noSmoking">
            <a:avLst/>
          </a:prstGeom>
          <a:solidFill>
            <a:srgbClr val="EA6F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7" name="Imagen 6" descr="Imagen que contiene mujer, persona, raqueta, sostener&#10;&#10;Descripción generada automáticamente">
            <a:extLst>
              <a:ext uri="{FF2B5EF4-FFF2-40B4-BE49-F238E27FC236}">
                <a16:creationId xmlns:a16="http://schemas.microsoft.com/office/drawing/2014/main" id="{0A5CA257-AE9A-BE42-B5C7-DEE40651D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50" y="3266266"/>
            <a:ext cx="4059664" cy="26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C165A87-9B0A-BA4C-A4BC-15D2CA27250A}"/>
              </a:ext>
            </a:extLst>
          </p:cNvPr>
          <p:cNvSpPr/>
          <p:nvPr/>
        </p:nvSpPr>
        <p:spPr>
          <a:xfrm>
            <a:off x="1676400" y="798621"/>
            <a:ext cx="14325600" cy="1524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1371599" y="1285627"/>
            <a:ext cx="14935200" cy="5770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Mi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hijo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se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rasca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mcuho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la cabeza ¿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qué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pido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8" name="CAJA A">
            <a:extLst>
              <a:ext uri="{FF2B5EF4-FFF2-40B4-BE49-F238E27FC236}">
                <a16:creationId xmlns:a16="http://schemas.microsoft.com/office/drawing/2014/main" id="{A79D7C23-5F9A-464B-A0FF-62ED3970FBDA}"/>
              </a:ext>
            </a:extLst>
          </p:cNvPr>
          <p:cNvSpPr/>
          <p:nvPr/>
        </p:nvSpPr>
        <p:spPr>
          <a:xfrm>
            <a:off x="564360" y="7844831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JA B">
            <a:extLst>
              <a:ext uri="{FF2B5EF4-FFF2-40B4-BE49-F238E27FC236}">
                <a16:creationId xmlns:a16="http://schemas.microsoft.com/office/drawing/2014/main" id="{7AD65EDB-AC53-334F-A6A1-09F97D2209A8}"/>
              </a:ext>
            </a:extLst>
          </p:cNvPr>
          <p:cNvSpPr/>
          <p:nvPr/>
        </p:nvSpPr>
        <p:spPr>
          <a:xfrm>
            <a:off x="7025880" y="7904797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JA C">
            <a:extLst>
              <a:ext uri="{FF2B5EF4-FFF2-40B4-BE49-F238E27FC236}">
                <a16:creationId xmlns:a16="http://schemas.microsoft.com/office/drawing/2014/main" id="{B5884ECD-A5FB-884C-8CD4-949095B2C9C2}"/>
              </a:ext>
            </a:extLst>
          </p:cNvPr>
          <p:cNvSpPr/>
          <p:nvPr/>
        </p:nvSpPr>
        <p:spPr>
          <a:xfrm>
            <a:off x="13487400" y="8033369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0ABEB8F-D0BF-644E-97FD-F8046B2416B9}"/>
              </a:ext>
            </a:extLst>
          </p:cNvPr>
          <p:cNvSpPr/>
          <p:nvPr/>
        </p:nvSpPr>
        <p:spPr>
          <a:xfrm>
            <a:off x="1661337" y="633513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A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463AE87-B79F-D441-907E-8CCEAE983864}"/>
              </a:ext>
            </a:extLst>
          </p:cNvPr>
          <p:cNvSpPr/>
          <p:nvPr/>
        </p:nvSpPr>
        <p:spPr>
          <a:xfrm>
            <a:off x="8401419" y="627517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/>
              </a:rPr>
              <a:t>B</a:t>
            </a:r>
            <a:endParaRPr lang="es-ES" sz="9600" b="1" cap="none" spc="0" dirty="0">
              <a:ln/>
              <a:effectLst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588D9D-EDDB-774D-96D8-EC11E9DEE47D}"/>
              </a:ext>
            </a:extLst>
          </p:cNvPr>
          <p:cNvSpPr/>
          <p:nvPr/>
        </p:nvSpPr>
        <p:spPr>
          <a:xfrm>
            <a:off x="14859555" y="6335137"/>
            <a:ext cx="837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C</a:t>
            </a:r>
          </a:p>
        </p:txBody>
      </p:sp>
      <p:sp>
        <p:nvSpPr>
          <p:cNvPr id="14" name="TEXTO A">
            <a:extLst>
              <a:ext uri="{FF2B5EF4-FFF2-40B4-BE49-F238E27FC236}">
                <a16:creationId xmlns:a16="http://schemas.microsoft.com/office/drawing/2014/main" id="{DD6D492B-BB5D-CB40-9543-40645F4A3119}"/>
              </a:ext>
            </a:extLst>
          </p:cNvPr>
          <p:cNvSpPr txBox="1"/>
          <p:nvPr/>
        </p:nvSpPr>
        <p:spPr>
          <a:xfrm>
            <a:off x="656066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Una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mascarilla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nutritiva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O B">
            <a:extLst>
              <a:ext uri="{FF2B5EF4-FFF2-40B4-BE49-F238E27FC236}">
                <a16:creationId xmlns:a16="http://schemas.microsoft.com/office/drawing/2014/main" id="{D120C72C-3CB9-1D44-8762-4E6FD6B28AE5}"/>
              </a:ext>
            </a:extLst>
          </p:cNvPr>
          <p:cNvSpPr txBox="1"/>
          <p:nvPr/>
        </p:nvSpPr>
        <p:spPr>
          <a:xfrm>
            <a:off x="7166831" y="8328134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hidratante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O C">
            <a:extLst>
              <a:ext uri="{FF2B5EF4-FFF2-40B4-BE49-F238E27FC236}">
                <a16:creationId xmlns:a16="http://schemas.microsoft.com/office/drawing/2014/main" id="{145C5660-0831-7442-8B70-2E4D1A34675A}"/>
              </a:ext>
            </a:extLst>
          </p:cNvPr>
          <p:cNvSpPr txBox="1"/>
          <p:nvPr/>
        </p:nvSpPr>
        <p:spPr>
          <a:xfrm>
            <a:off x="13628350" y="8289027"/>
            <a:ext cx="3299498" cy="11128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anti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piojos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0307D12-C30F-D647-AE37-ADB8784CA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24" y="25004"/>
            <a:ext cx="11170752" cy="9057365"/>
          </a:xfrm>
          <a:prstGeom prst="rect">
            <a:avLst/>
          </a:prstGeom>
        </p:spPr>
      </p:pic>
      <p:sp>
        <p:nvSpPr>
          <p:cNvPr id="20" name="Señal de prohibido 19">
            <a:extLst>
              <a:ext uri="{FF2B5EF4-FFF2-40B4-BE49-F238E27FC236}">
                <a16:creationId xmlns:a16="http://schemas.microsoft.com/office/drawing/2014/main" id="{1A40A155-0DCB-A145-B6E2-E91B60EB4506}"/>
              </a:ext>
            </a:extLst>
          </p:cNvPr>
          <p:cNvSpPr/>
          <p:nvPr/>
        </p:nvSpPr>
        <p:spPr>
          <a:xfrm>
            <a:off x="5111550" y="1414680"/>
            <a:ext cx="8382000" cy="8291020"/>
          </a:xfrm>
          <a:prstGeom prst="noSmoking">
            <a:avLst/>
          </a:prstGeom>
          <a:solidFill>
            <a:srgbClr val="EA6F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8" name="Picture 12" descr="Salud: ¿Tienes caspa o tal vez sean piojos? Así puedes distinguirlos rápido">
            <a:extLst>
              <a:ext uri="{FF2B5EF4-FFF2-40B4-BE49-F238E27FC236}">
                <a16:creationId xmlns:a16="http://schemas.microsoft.com/office/drawing/2014/main" id="{7705409E-041A-9247-B012-A072702C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76" y="3177976"/>
            <a:ext cx="3953013" cy="26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9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C165A87-9B0A-BA4C-A4BC-15D2CA27250A}"/>
              </a:ext>
            </a:extLst>
          </p:cNvPr>
          <p:cNvSpPr/>
          <p:nvPr/>
        </p:nvSpPr>
        <p:spPr>
          <a:xfrm>
            <a:off x="1676400" y="798621"/>
            <a:ext cx="14325600" cy="15240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EDD166E-0E70-3A4F-9073-B06AEB382E59}"/>
              </a:ext>
            </a:extLst>
          </p:cNvPr>
          <p:cNvSpPr txBox="1"/>
          <p:nvPr/>
        </p:nvSpPr>
        <p:spPr>
          <a:xfrm>
            <a:off x="1371598" y="1058556"/>
            <a:ext cx="14935200" cy="11541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Quiero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hacerme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un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cambio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de “look” y me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gustaría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tener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el </a:t>
            </a:r>
          </a:p>
          <a:p>
            <a:pPr algn="ctr">
              <a:lnSpc>
                <a:spcPts val="4480"/>
              </a:lnSpc>
            </a:pP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pelo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rizado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¿sabes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qué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debo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4000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pedir</a:t>
            </a:r>
            <a:r>
              <a:rPr lang="en-US" sz="4000" dirty="0">
                <a:solidFill>
                  <a:srgbClr val="393536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8" name="CAJA A">
            <a:extLst>
              <a:ext uri="{FF2B5EF4-FFF2-40B4-BE49-F238E27FC236}">
                <a16:creationId xmlns:a16="http://schemas.microsoft.com/office/drawing/2014/main" id="{A79D7C23-5F9A-464B-A0FF-62ED3970FBDA}"/>
              </a:ext>
            </a:extLst>
          </p:cNvPr>
          <p:cNvSpPr/>
          <p:nvPr/>
        </p:nvSpPr>
        <p:spPr>
          <a:xfrm>
            <a:off x="564360" y="7844831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JA B">
            <a:extLst>
              <a:ext uri="{FF2B5EF4-FFF2-40B4-BE49-F238E27FC236}">
                <a16:creationId xmlns:a16="http://schemas.microsoft.com/office/drawing/2014/main" id="{7AD65EDB-AC53-334F-A6A1-09F97D2209A8}"/>
              </a:ext>
            </a:extLst>
          </p:cNvPr>
          <p:cNvSpPr/>
          <p:nvPr/>
        </p:nvSpPr>
        <p:spPr>
          <a:xfrm>
            <a:off x="7025880" y="7904797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JA C">
            <a:extLst>
              <a:ext uri="{FF2B5EF4-FFF2-40B4-BE49-F238E27FC236}">
                <a16:creationId xmlns:a16="http://schemas.microsoft.com/office/drawing/2014/main" id="{B5884ECD-A5FB-884C-8CD4-949095B2C9C2}"/>
              </a:ext>
            </a:extLst>
          </p:cNvPr>
          <p:cNvSpPr/>
          <p:nvPr/>
        </p:nvSpPr>
        <p:spPr>
          <a:xfrm>
            <a:off x="13487400" y="8033369"/>
            <a:ext cx="3581400" cy="19631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B0ABEB8F-D0BF-644E-97FD-F8046B2416B9}"/>
              </a:ext>
            </a:extLst>
          </p:cNvPr>
          <p:cNvSpPr/>
          <p:nvPr/>
        </p:nvSpPr>
        <p:spPr>
          <a:xfrm>
            <a:off x="1661337" y="6335137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A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0463AE87-B79F-D441-907E-8CCEAE983864}"/>
              </a:ext>
            </a:extLst>
          </p:cNvPr>
          <p:cNvSpPr/>
          <p:nvPr/>
        </p:nvSpPr>
        <p:spPr>
          <a:xfrm>
            <a:off x="8401419" y="6275171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dirty="0">
                <a:ln/>
              </a:rPr>
              <a:t>B</a:t>
            </a:r>
            <a:endParaRPr lang="es-ES" sz="9600" b="1" cap="none" spc="0" dirty="0">
              <a:ln/>
              <a:effectLst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588D9D-EDDB-774D-96D8-EC11E9DEE47D}"/>
              </a:ext>
            </a:extLst>
          </p:cNvPr>
          <p:cNvSpPr/>
          <p:nvPr/>
        </p:nvSpPr>
        <p:spPr>
          <a:xfrm>
            <a:off x="14859555" y="6335137"/>
            <a:ext cx="8370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9600" b="1" cap="none" spc="0" dirty="0">
                <a:ln/>
                <a:effectLst/>
              </a:rPr>
              <a:t>C</a:t>
            </a:r>
          </a:p>
        </p:txBody>
      </p:sp>
      <p:sp>
        <p:nvSpPr>
          <p:cNvPr id="14" name="TEXTO A">
            <a:extLst>
              <a:ext uri="{FF2B5EF4-FFF2-40B4-BE49-F238E27FC236}">
                <a16:creationId xmlns:a16="http://schemas.microsoft.com/office/drawing/2014/main" id="{DD6D492B-BB5D-CB40-9543-40645F4A3119}"/>
              </a:ext>
            </a:extLst>
          </p:cNvPr>
          <p:cNvSpPr txBox="1"/>
          <p:nvPr/>
        </p:nvSpPr>
        <p:spPr>
          <a:xfrm>
            <a:off x="656066" y="8289027"/>
            <a:ext cx="3299498" cy="535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Unos</a:t>
            </a: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reflejos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5" name="TEXTO B">
            <a:extLst>
              <a:ext uri="{FF2B5EF4-FFF2-40B4-BE49-F238E27FC236}">
                <a16:creationId xmlns:a16="http://schemas.microsoft.com/office/drawing/2014/main" id="{D120C72C-3CB9-1D44-8762-4E6FD6B28AE5}"/>
              </a:ext>
            </a:extLst>
          </p:cNvPr>
          <p:cNvSpPr txBox="1"/>
          <p:nvPr/>
        </p:nvSpPr>
        <p:spPr>
          <a:xfrm>
            <a:off x="7166831" y="8328134"/>
            <a:ext cx="3299498" cy="535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Una </a:t>
            </a:r>
            <a:r>
              <a:rPr lang="en-US" sz="32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permanente</a:t>
            </a:r>
            <a:endParaRPr lang="en-US" sz="32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TEXTO C">
            <a:extLst>
              <a:ext uri="{FF2B5EF4-FFF2-40B4-BE49-F238E27FC236}">
                <a16:creationId xmlns:a16="http://schemas.microsoft.com/office/drawing/2014/main" id="{145C5660-0831-7442-8B70-2E4D1A34675A}"/>
              </a:ext>
            </a:extLst>
          </p:cNvPr>
          <p:cNvSpPr txBox="1"/>
          <p:nvPr/>
        </p:nvSpPr>
        <p:spPr>
          <a:xfrm>
            <a:off x="13628350" y="8289027"/>
            <a:ext cx="3299498" cy="1099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b="1" dirty="0">
                <a:solidFill>
                  <a:srgbClr val="393536"/>
                </a:solidFill>
                <a:latin typeface="Comic Sans MS" panose="030F0902030302020204" pitchFamily="66" charset="0"/>
              </a:rPr>
              <a:t>Un </a:t>
            </a:r>
            <a:r>
              <a:rPr lang="en-US" sz="28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tratamiento</a:t>
            </a:r>
            <a:r>
              <a:rPr lang="en-US" sz="2800" b="1" dirty="0">
                <a:solidFill>
                  <a:srgbClr val="393536"/>
                </a:solidFill>
                <a:latin typeface="Comic Sans MS" panose="030F0902030302020204" pitchFamily="66" charset="0"/>
              </a:rPr>
              <a:t> anti </a:t>
            </a:r>
            <a:r>
              <a:rPr lang="en-US" sz="2800" b="1" dirty="0" err="1">
                <a:solidFill>
                  <a:srgbClr val="393536"/>
                </a:solidFill>
                <a:latin typeface="Comic Sans MS" panose="030F0902030302020204" pitchFamily="66" charset="0"/>
              </a:rPr>
              <a:t>encrespamiento</a:t>
            </a:r>
            <a:endParaRPr lang="en-US" sz="2800" b="1" dirty="0">
              <a:solidFill>
                <a:srgbClr val="393536"/>
              </a:solidFill>
              <a:latin typeface="Comic Sans MS" panose="030F0902030302020204" pitchFamily="66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0307D12-C30F-D647-AE37-ADB8784CA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28" y="810533"/>
            <a:ext cx="11170752" cy="9057365"/>
          </a:xfrm>
          <a:prstGeom prst="rect">
            <a:avLst/>
          </a:prstGeom>
        </p:spPr>
      </p:pic>
      <p:sp>
        <p:nvSpPr>
          <p:cNvPr id="20" name="Señal de prohibido 19">
            <a:extLst>
              <a:ext uri="{FF2B5EF4-FFF2-40B4-BE49-F238E27FC236}">
                <a16:creationId xmlns:a16="http://schemas.microsoft.com/office/drawing/2014/main" id="{1A40A155-0DCB-A145-B6E2-E91B60EB4506}"/>
              </a:ext>
            </a:extLst>
          </p:cNvPr>
          <p:cNvSpPr/>
          <p:nvPr/>
        </p:nvSpPr>
        <p:spPr>
          <a:xfrm>
            <a:off x="5085980" y="1125685"/>
            <a:ext cx="8382000" cy="8291020"/>
          </a:xfrm>
          <a:prstGeom prst="noSmoking">
            <a:avLst/>
          </a:prstGeom>
          <a:solidFill>
            <a:srgbClr val="EA6F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17" name="Imagen 11" descr="Imagen que contiene persona, mujer, ropa, vestido&#10;&#10;Descripción generada automáticamente">
            <a:extLst>
              <a:ext uri="{FF2B5EF4-FFF2-40B4-BE49-F238E27FC236}">
                <a16:creationId xmlns:a16="http://schemas.microsoft.com/office/drawing/2014/main" id="{B3132E9E-780F-3748-9897-A989B1EEC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92" y="3222861"/>
            <a:ext cx="3953013" cy="26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0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456</Words>
  <Application>Microsoft Macintosh PowerPoint</Application>
  <PresentationFormat>Personalizado</PresentationFormat>
  <Paragraphs>91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Calibri</vt:lpstr>
      <vt:lpstr>Arial</vt:lpstr>
      <vt:lpstr>Glacial Indifference Bold</vt:lpstr>
      <vt:lpstr>Arimo Bold</vt:lpstr>
      <vt:lpstr>Comic Sans MS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¡Vamos a la peluquería!</dc:title>
  <cp:lastModifiedBy>Cristina Ramos Suárez</cp:lastModifiedBy>
  <cp:revision>13</cp:revision>
  <dcterms:created xsi:type="dcterms:W3CDTF">2006-08-16T00:00:00Z</dcterms:created>
  <dcterms:modified xsi:type="dcterms:W3CDTF">2020-10-16T11:23:43Z</dcterms:modified>
  <dc:identifier>DAEKwBwcxB4</dc:identifier>
</cp:coreProperties>
</file>