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16366289299409"/>
          <c:y val="2.2343911504035538E-3"/>
          <c:w val="0.68239432182670656"/>
          <c:h val="0.95084339469112178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1</c:v>
                </c:pt>
              </c:strCache>
            </c:strRef>
          </c:tx>
          <c:dPt>
            <c:idx val="0"/>
            <c:bubble3D val="0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solidFill>
                <a:schemeClr val="accent4"/>
              </a:solidFill>
              <a:ln>
                <a:solidFill>
                  <a:schemeClr val="tx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solidFill>
                <a:srgbClr val="FF99FF"/>
              </a:solidFill>
              <a:ln>
                <a:solidFill>
                  <a:schemeClr val="tx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6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DECIR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Foglio1!$A$2:$A$8</c:f>
              <c:strCache>
                <c:ptCount val="7"/>
                <c:pt idx="0">
                  <c:v>SALIR</c:v>
                </c:pt>
                <c:pt idx="1">
                  <c:v>PONER</c:v>
                </c:pt>
                <c:pt idx="2">
                  <c:v>HACER</c:v>
                </c:pt>
                <c:pt idx="3">
                  <c:v>TENER</c:v>
                </c:pt>
                <c:pt idx="4">
                  <c:v>DI</c:v>
                </c:pt>
                <c:pt idx="5">
                  <c:v>SER</c:v>
                </c:pt>
                <c:pt idx="6">
                  <c:v>IR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0432487330565988"/>
                  <c:y val="0.1987192410717297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0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egoe UI Black" panose="020B0A02040204020203" pitchFamily="34" charset="0"/>
                      <a:ea typeface="Segoe UI Black" panose="020B0A02040204020203" pitchFamily="34" charset="0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88830255057168"/>
                      <c:h val="9.0284373368057669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9822825644415953"/>
                  <c:y val="-0.2092169841237712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317087013210522"/>
                  <c:y val="-0.2188807697238360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4243787708354"/>
                      <c:h val="0.1195588858891073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15838087445967972"/>
                  <c:y val="0.229128460484855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22957357603026"/>
                      <c:h val="0.1195588858891073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TÚ</c:v>
                </c:pt>
                <c:pt idx="1">
                  <c:v>USTED</c:v>
                </c:pt>
                <c:pt idx="2">
                  <c:v>VOSOTROS</c:v>
                </c:pt>
                <c:pt idx="3">
                  <c:v>USTEDES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0.57019</cdr:x>
      <cdr:y>0.34388</cdr:y>
    </cdr:from>
    <cdr:to>
      <cdr:x>0.68611</cdr:x>
      <cdr:y>0.44104</cdr:y>
    </cdr:to>
    <cdr:pic>
      <cdr:nvPicPr>
        <cdr:cNvPr id="2" name="Immagine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2047501" y="1274144"/>
          <a:ext cx="416273" cy="36000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9A4-A2C1-476D-8520-90185BF6B6CC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792-87E9-489C-8884-C6E9F460C8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422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9A4-A2C1-476D-8520-90185BF6B6CC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792-87E9-489C-8884-C6E9F460C8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356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9A4-A2C1-476D-8520-90185BF6B6CC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792-87E9-489C-8884-C6E9F460C8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417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9A4-A2C1-476D-8520-90185BF6B6CC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792-87E9-489C-8884-C6E9F460C8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04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9A4-A2C1-476D-8520-90185BF6B6CC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792-87E9-489C-8884-C6E9F460C8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29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9A4-A2C1-476D-8520-90185BF6B6CC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792-87E9-489C-8884-C6E9F460C8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165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9A4-A2C1-476D-8520-90185BF6B6CC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792-87E9-489C-8884-C6E9F460C8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955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9A4-A2C1-476D-8520-90185BF6B6CC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792-87E9-489C-8884-C6E9F460C8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791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9A4-A2C1-476D-8520-90185BF6B6CC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792-87E9-489C-8884-C6E9F460C8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149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9A4-A2C1-476D-8520-90185BF6B6CC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792-87E9-489C-8884-C6E9F460C8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374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9A4-A2C1-476D-8520-90185BF6B6CC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792-87E9-489C-8884-C6E9F460C8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87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A29A4-A2C1-476D-8520-90185BF6B6CC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04792-87E9-489C-8884-C6E9F460C8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499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chart" Target="../charts/chart3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chart" Target="../charts/chart2.xml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IMPERATIVO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RULETA PARA APRENDER LAS FORMAS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64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175244" y="1152144"/>
            <a:ext cx="3605112" cy="120032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HAY FORMAS IRREGULARES</a:t>
            </a:r>
            <a:endParaRPr lang="it-IT" sz="3600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638" y="2758607"/>
            <a:ext cx="2058323" cy="1804249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316736" y="4968990"/>
            <a:ext cx="10168128" cy="1077218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¿</a:t>
            </a:r>
            <a:r>
              <a:rPr lang="it-IT" sz="3200" dirty="0" err="1"/>
              <a:t>C</a:t>
            </a:r>
            <a:r>
              <a:rPr lang="it-IT" sz="3200" dirty="0" err="1" smtClean="0"/>
              <a:t>ómo</a:t>
            </a:r>
            <a:r>
              <a:rPr lang="it-IT" sz="3200" dirty="0" smtClean="0"/>
              <a:t> </a:t>
            </a:r>
            <a:r>
              <a:rPr lang="it-IT" sz="3200" dirty="0" err="1" smtClean="0"/>
              <a:t>podemos</a:t>
            </a:r>
            <a:r>
              <a:rPr lang="it-IT" sz="3200" dirty="0" smtClean="0"/>
              <a:t> </a:t>
            </a:r>
            <a:r>
              <a:rPr lang="it-IT" sz="3200" dirty="0" err="1" smtClean="0"/>
              <a:t>aprenderlas</a:t>
            </a:r>
            <a:r>
              <a:rPr lang="it-IT" sz="3200" dirty="0" smtClean="0"/>
              <a:t>? </a:t>
            </a:r>
          </a:p>
          <a:p>
            <a:pPr algn="ctr"/>
            <a:r>
              <a:rPr lang="it-IT" sz="3200" dirty="0" smtClean="0"/>
              <a:t>CON UNA RULETA DE GRAMÁTICA</a:t>
            </a:r>
            <a:endParaRPr lang="it-IT" sz="3200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8182" y="352899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44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co 6"/>
          <p:cNvGraphicFramePr/>
          <p:nvPr/>
        </p:nvGraphicFramePr>
        <p:xfrm>
          <a:off x="831944" y="564832"/>
          <a:ext cx="7919871" cy="568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Ovale 7"/>
          <p:cNvSpPr/>
          <p:nvPr/>
        </p:nvSpPr>
        <p:spPr>
          <a:xfrm>
            <a:off x="627604" y="5174010"/>
            <a:ext cx="1080000" cy="108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PULSA AQUÍ</a:t>
            </a:r>
            <a:endParaRPr lang="it-IT" sz="1600" dirty="0">
              <a:solidFill>
                <a:schemeClr val="tx1"/>
              </a:solidFill>
            </a:endParaRPr>
          </a:p>
        </p:txBody>
      </p:sp>
      <p:pic>
        <p:nvPicPr>
          <p:cNvPr id="9" name="misc33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738548" y="220179"/>
            <a:ext cx="487363" cy="487363"/>
          </a:xfrm>
          <a:prstGeom prst="rect">
            <a:avLst/>
          </a:prstGeom>
        </p:spPr>
      </p:pic>
      <p:sp>
        <p:nvSpPr>
          <p:cNvPr id="10" name="Freccia in giù 9"/>
          <p:cNvSpPr/>
          <p:nvPr/>
        </p:nvSpPr>
        <p:spPr>
          <a:xfrm rot="17878988">
            <a:off x="803949" y="1564498"/>
            <a:ext cx="921761" cy="1222324"/>
          </a:xfrm>
          <a:prstGeom prst="downArrow">
            <a:avLst>
              <a:gd name="adj1" fmla="val 50000"/>
              <a:gd name="adj2" fmla="val 97994"/>
            </a:avLst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3" name="Grafico 12"/>
          <p:cNvGraphicFramePr/>
          <p:nvPr/>
        </p:nvGraphicFramePr>
        <p:xfrm>
          <a:off x="7762874" y="3248025"/>
          <a:ext cx="2657021" cy="2634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6" name="Grafico 25"/>
          <p:cNvGraphicFramePr/>
          <p:nvPr>
            <p:extLst>
              <p:ext uri="{D42A27DB-BD31-4B8C-83A1-F6EECF244321}">
                <p14:modId xmlns:p14="http://schemas.microsoft.com/office/powerpoint/2010/main" val="1307865428"/>
              </p:ext>
            </p:extLst>
          </p:nvPr>
        </p:nvGraphicFramePr>
        <p:xfrm>
          <a:off x="8124824" y="1952625"/>
          <a:ext cx="3590926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7" name="Ovale 26"/>
          <p:cNvSpPr/>
          <p:nvPr/>
        </p:nvSpPr>
        <p:spPr>
          <a:xfrm>
            <a:off x="8124824" y="5657850"/>
            <a:ext cx="720000" cy="72000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PULSA</a:t>
            </a:r>
            <a:endParaRPr lang="it-IT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reccia a destra 28"/>
          <p:cNvSpPr/>
          <p:nvPr/>
        </p:nvSpPr>
        <p:spPr>
          <a:xfrm rot="2857021">
            <a:off x="7724821" y="2266743"/>
            <a:ext cx="800007" cy="613458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0" name="misc33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620295" y="22017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56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6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0" dur="1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 showWhenStopped="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7968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audio>
              <p:cMediaNode vol="80000" showWhenStopped="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  <p:bldLst>
      <p:bldGraphic spid="7" grpId="0">
        <p:bldAsOne/>
      </p:bldGraphic>
      <p:bldGraphic spid="26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27</Words>
  <Application>Microsoft Office PowerPoint</Application>
  <PresentationFormat>Widescreen</PresentationFormat>
  <Paragraphs>12</Paragraphs>
  <Slides>3</Slides>
  <Notes>0</Notes>
  <HiddenSlides>0</HiddenSlides>
  <MMClips>2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UI Black</vt:lpstr>
      <vt:lpstr>Office Theme</vt:lpstr>
      <vt:lpstr>IMPERATIVO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Nicla Ferraro</dc:creator>
  <cp:lastModifiedBy>Nicla Ferraro</cp:lastModifiedBy>
  <cp:revision>6</cp:revision>
  <dcterms:created xsi:type="dcterms:W3CDTF">2020-10-05T10:10:49Z</dcterms:created>
  <dcterms:modified xsi:type="dcterms:W3CDTF">2020-10-05T15:08:17Z</dcterms:modified>
</cp:coreProperties>
</file>