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2F5F8"/>
    <a:srgbClr val="6666FF"/>
    <a:srgbClr val="DBE3ED"/>
    <a:srgbClr val="ABBED5"/>
    <a:srgbClr val="3366CC"/>
    <a:srgbClr val="5277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874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54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6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5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11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23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4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3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4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feld 17">
            <a:extLst>
              <a:ext uri="{FF2B5EF4-FFF2-40B4-BE49-F238E27FC236}">
                <a16:creationId xmlns:a16="http://schemas.microsoft.com/office/drawing/2014/main" id="{08CA9A37-8FE4-4803-9E04-417A64353B13}"/>
              </a:ext>
            </a:extLst>
          </p:cNvPr>
          <p:cNvSpPr txBox="1"/>
          <p:nvPr/>
        </p:nvSpPr>
        <p:spPr>
          <a:xfrm>
            <a:off x="872087" y="607356"/>
            <a:ext cx="10447827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6666FF"/>
                </a:solidFill>
                <a:latin typeface="Rockwell" panose="02060603020205020403" pitchFamily="18" charset="0"/>
                <a:cs typeface="Courier New" panose="02070309020205020404" pitchFamily="49" charset="0"/>
              </a:rPr>
              <a:t>¿Qué Salamanquesa tiene </a:t>
            </a:r>
            <a:r>
              <a:rPr lang="es-ES" sz="3600" b="1" i="1" dirty="0">
                <a:solidFill>
                  <a:srgbClr val="003366"/>
                </a:solidFill>
                <a:latin typeface="Rockwell" panose="02060603020205020403" pitchFamily="18" charset="0"/>
                <a:cs typeface="Courier New" panose="02070309020205020404" pitchFamily="49" charset="0"/>
              </a:rPr>
              <a:t>la conjugación correcta (1)</a:t>
            </a:r>
            <a:r>
              <a:rPr lang="es-ES" sz="3600" b="1" dirty="0">
                <a:solidFill>
                  <a:srgbClr val="6666FF"/>
                </a:solidFill>
                <a:latin typeface="Rockwell" panose="02060603020205020403" pitchFamily="18" charset="0"/>
                <a:cs typeface="Courier New" panose="02070309020205020404" pitchFamily="49" charset="0"/>
              </a:rPr>
              <a:t>?</a:t>
            </a:r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0FEF5471-DA1D-43C9-9E54-4594A2690BF0}"/>
              </a:ext>
            </a:extLst>
          </p:cNvPr>
          <p:cNvGrpSpPr/>
          <p:nvPr/>
        </p:nvGrpSpPr>
        <p:grpSpPr>
          <a:xfrm>
            <a:off x="182877" y="2729753"/>
            <a:ext cx="2648217" cy="3790469"/>
            <a:chOff x="379828" y="2729753"/>
            <a:chExt cx="2648217" cy="3790469"/>
          </a:xfrm>
        </p:grpSpPr>
        <p:pic>
          <p:nvPicPr>
            <p:cNvPr id="5" name="Negro">
              <a:extLst>
                <a:ext uri="{FF2B5EF4-FFF2-40B4-BE49-F238E27FC236}">
                  <a16:creationId xmlns:a16="http://schemas.microsoft.com/office/drawing/2014/main" id="{D1F3BD36-8862-4614-B98A-CADC6EDB3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10425" y="4684222"/>
              <a:ext cx="2317619" cy="1836000"/>
            </a:xfrm>
            <a:prstGeom prst="rect">
              <a:avLst/>
            </a:prstGeom>
            <a:noFill/>
          </p:spPr>
        </p:pic>
        <p:sp>
          <p:nvSpPr>
            <p:cNvPr id="19" name="Sprechblase: oval 18">
              <a:extLst>
                <a:ext uri="{FF2B5EF4-FFF2-40B4-BE49-F238E27FC236}">
                  <a16:creationId xmlns:a16="http://schemas.microsoft.com/office/drawing/2014/main" id="{5CD7C111-3848-437A-BED8-286B64EA4E68}"/>
                </a:ext>
              </a:extLst>
            </p:cNvPr>
            <p:cNvSpPr/>
            <p:nvPr/>
          </p:nvSpPr>
          <p:spPr>
            <a:xfrm>
              <a:off x="379828" y="2729753"/>
              <a:ext cx="2648217" cy="1600200"/>
            </a:xfrm>
            <a:prstGeom prst="wedgeEllipseCallout">
              <a:avLst>
                <a:gd name="adj1" fmla="val 14580"/>
                <a:gd name="adj2" fmla="val 6166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(tú) </a:t>
              </a:r>
            </a:p>
            <a:p>
              <a:pPr algn="ctr"/>
              <a:r>
                <a:rPr lang="es-ES" sz="28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te llam</a:t>
              </a:r>
              <a:r>
                <a:rPr lang="es-ES" sz="2800" b="1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a</a:t>
              </a:r>
              <a:endParaRPr lang="es-ES" sz="2400" b="1" dirty="0">
                <a:solidFill>
                  <a:srgbClr val="00B0F0"/>
                </a:solidFill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B123D4E4-686D-4C6B-BD80-1BBEE1941F30}"/>
              </a:ext>
            </a:extLst>
          </p:cNvPr>
          <p:cNvGrpSpPr/>
          <p:nvPr/>
        </p:nvGrpSpPr>
        <p:grpSpPr>
          <a:xfrm>
            <a:off x="2980998" y="2729753"/>
            <a:ext cx="2908974" cy="3790469"/>
            <a:chOff x="3177949" y="2729753"/>
            <a:chExt cx="2908974" cy="3790469"/>
          </a:xfrm>
        </p:grpSpPr>
        <p:pic>
          <p:nvPicPr>
            <p:cNvPr id="7" name="Amarillo">
              <a:extLst>
                <a:ext uri="{FF2B5EF4-FFF2-40B4-BE49-F238E27FC236}">
                  <a16:creationId xmlns:a16="http://schemas.microsoft.com/office/drawing/2014/main" id="{761BDBED-F02F-4A65-BF3C-CBAA54C1AB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476721" y="4684222"/>
              <a:ext cx="2317619" cy="1836000"/>
            </a:xfrm>
            <a:prstGeom prst="rect">
              <a:avLst/>
            </a:prstGeom>
          </p:spPr>
        </p:pic>
        <p:sp>
          <p:nvSpPr>
            <p:cNvPr id="21" name="Sprechblase: oval 20">
              <a:extLst>
                <a:ext uri="{FF2B5EF4-FFF2-40B4-BE49-F238E27FC236}">
                  <a16:creationId xmlns:a16="http://schemas.microsoft.com/office/drawing/2014/main" id="{420C3694-1F40-4F20-BC9B-26781DBF1EFA}"/>
                </a:ext>
              </a:extLst>
            </p:cNvPr>
            <p:cNvSpPr/>
            <p:nvPr/>
          </p:nvSpPr>
          <p:spPr>
            <a:xfrm>
              <a:off x="3177949" y="2729753"/>
              <a:ext cx="2908974" cy="1600200"/>
            </a:xfrm>
            <a:prstGeom prst="wedgeEllipseCallout">
              <a:avLst>
                <a:gd name="adj1" fmla="val 14580"/>
                <a:gd name="adj2" fmla="val 6166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(él/ella/usted)</a:t>
              </a:r>
            </a:p>
            <a:p>
              <a:pPr algn="ctr"/>
              <a:r>
                <a:rPr lang="es-ES" sz="28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se llam</a:t>
              </a:r>
              <a:r>
                <a:rPr lang="es-ES" sz="2800" b="1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amos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5471EFCE-2645-4057-8A65-52447CE85AE1}"/>
              </a:ext>
            </a:extLst>
          </p:cNvPr>
          <p:cNvGrpSpPr/>
          <p:nvPr/>
        </p:nvGrpSpPr>
        <p:grpSpPr>
          <a:xfrm>
            <a:off x="6039876" y="2729753"/>
            <a:ext cx="2908974" cy="3790469"/>
            <a:chOff x="6236827" y="2729753"/>
            <a:chExt cx="2908974" cy="3790469"/>
          </a:xfrm>
        </p:grpSpPr>
        <p:pic>
          <p:nvPicPr>
            <p:cNvPr id="9" name="Azul">
              <a:extLst>
                <a:ext uri="{FF2B5EF4-FFF2-40B4-BE49-F238E27FC236}">
                  <a16:creationId xmlns:a16="http://schemas.microsoft.com/office/drawing/2014/main" id="{4E83E406-D446-4936-93B1-71FC1C358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6243017" y="4684222"/>
              <a:ext cx="2317619" cy="1836000"/>
            </a:xfrm>
            <a:prstGeom prst="rect">
              <a:avLst/>
            </a:prstGeom>
          </p:spPr>
        </p:pic>
        <p:sp>
          <p:nvSpPr>
            <p:cNvPr id="23" name="Sprechblase: oval 22">
              <a:extLst>
                <a:ext uri="{FF2B5EF4-FFF2-40B4-BE49-F238E27FC236}">
                  <a16:creationId xmlns:a16="http://schemas.microsoft.com/office/drawing/2014/main" id="{0ABB2CCC-BDF6-4959-9E50-26E941ABA8AC}"/>
                </a:ext>
              </a:extLst>
            </p:cNvPr>
            <p:cNvSpPr/>
            <p:nvPr/>
          </p:nvSpPr>
          <p:spPr>
            <a:xfrm>
              <a:off x="6236827" y="2729753"/>
              <a:ext cx="2908974" cy="1600200"/>
            </a:xfrm>
            <a:prstGeom prst="wedgeEllipseCallout">
              <a:avLst>
                <a:gd name="adj1" fmla="val 9677"/>
                <a:gd name="adj2" fmla="val 65862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(él/ella/usted) </a:t>
              </a:r>
              <a:r>
                <a:rPr lang="es-ES" sz="28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se llam</a:t>
              </a:r>
              <a:r>
                <a:rPr lang="es-ES" sz="2800" b="1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a</a:t>
              </a:r>
              <a:endParaRPr lang="es-ES" sz="2400" b="1" dirty="0">
                <a:solidFill>
                  <a:srgbClr val="00B0F0"/>
                </a:solidFill>
                <a:latin typeface="Bradley Hand ITC" panose="03070402050302030203" pitchFamily="66" charset="0"/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5185D949-40EB-4A8E-A5A0-F934B457CE84}"/>
              </a:ext>
            </a:extLst>
          </p:cNvPr>
          <p:cNvGrpSpPr/>
          <p:nvPr/>
        </p:nvGrpSpPr>
        <p:grpSpPr>
          <a:xfrm>
            <a:off x="8812363" y="2729753"/>
            <a:ext cx="3182687" cy="3790469"/>
            <a:chOff x="9009314" y="2729753"/>
            <a:chExt cx="3182687" cy="3790469"/>
          </a:xfrm>
        </p:grpSpPr>
        <p:pic>
          <p:nvPicPr>
            <p:cNvPr id="11" name="Rojo">
              <a:extLst>
                <a:ext uri="{FF2B5EF4-FFF2-40B4-BE49-F238E27FC236}">
                  <a16:creationId xmlns:a16="http://schemas.microsoft.com/office/drawing/2014/main" id="{E264BDCF-4D16-43AA-8DE2-CB14E65CA6B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9009314" y="4684222"/>
              <a:ext cx="2317619" cy="1836000"/>
            </a:xfrm>
            <a:prstGeom prst="rect">
              <a:avLst/>
            </a:prstGeom>
          </p:spPr>
        </p:pic>
        <p:sp>
          <p:nvSpPr>
            <p:cNvPr id="25" name="Sprechblase: oval 24">
              <a:extLst>
                <a:ext uri="{FF2B5EF4-FFF2-40B4-BE49-F238E27FC236}">
                  <a16:creationId xmlns:a16="http://schemas.microsoft.com/office/drawing/2014/main" id="{A90D5FE3-BB00-49C3-9E8E-27BE03256F09}"/>
                </a:ext>
              </a:extLst>
            </p:cNvPr>
            <p:cNvSpPr/>
            <p:nvPr/>
          </p:nvSpPr>
          <p:spPr>
            <a:xfrm>
              <a:off x="9295706" y="2729753"/>
              <a:ext cx="2896295" cy="1600200"/>
            </a:xfrm>
            <a:prstGeom prst="wedgeEllipseCallout">
              <a:avLst>
                <a:gd name="adj1" fmla="val -2854"/>
                <a:gd name="adj2" fmla="val 6418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ES" sz="24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(él/ella/usted) </a:t>
              </a:r>
              <a:r>
                <a:rPr lang="es-ES" sz="2800" b="1" dirty="0">
                  <a:solidFill>
                    <a:srgbClr val="003366"/>
                  </a:solidFill>
                  <a:latin typeface="Bradley Hand ITC" panose="03070402050302030203" pitchFamily="66" charset="0"/>
                </a:rPr>
                <a:t>se llam</a:t>
              </a:r>
              <a:r>
                <a:rPr lang="es-ES" sz="2800" b="1" dirty="0">
                  <a:solidFill>
                    <a:srgbClr val="00B0F0"/>
                  </a:solidFill>
                  <a:latin typeface="Bradley Hand ITC" panose="03070402050302030203" pitchFamily="66" charset="0"/>
                </a:rPr>
                <a:t>e</a:t>
              </a:r>
              <a:endParaRPr lang="es-ES" sz="2400" b="1" dirty="0">
                <a:solidFill>
                  <a:srgbClr val="00B0F0"/>
                </a:solidFill>
                <a:latin typeface="Bradley Hand ITC" panose="03070402050302030203" pitchFamily="66" charset="0"/>
              </a:endParaRPr>
            </a:p>
          </p:txBody>
        </p:sp>
      </p:grpSp>
      <p:sp>
        <p:nvSpPr>
          <p:cNvPr id="30" name="Verbotsymbol 29">
            <a:extLst>
              <a:ext uri="{FF2B5EF4-FFF2-40B4-BE49-F238E27FC236}">
                <a16:creationId xmlns:a16="http://schemas.microsoft.com/office/drawing/2014/main" id="{94F7FCC6-66DD-4403-801A-4096B5CD8BDF}"/>
              </a:ext>
            </a:extLst>
          </p:cNvPr>
          <p:cNvSpPr>
            <a:spLocks noChangeAspect="1"/>
          </p:cNvSpPr>
          <p:nvPr/>
        </p:nvSpPr>
        <p:spPr>
          <a:xfrm>
            <a:off x="3577165" y="1747927"/>
            <a:ext cx="4775517" cy="4731841"/>
          </a:xfrm>
          <a:prstGeom prst="noSmoking">
            <a:avLst/>
          </a:prstGeom>
          <a:ln>
            <a:solidFill>
              <a:srgbClr val="FF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35" name="Gruppieren 34">
            <a:extLst>
              <a:ext uri="{FF2B5EF4-FFF2-40B4-BE49-F238E27FC236}">
                <a16:creationId xmlns:a16="http://schemas.microsoft.com/office/drawing/2014/main" id="{39D35CEE-4899-4466-8B1B-038F07955D52}"/>
              </a:ext>
            </a:extLst>
          </p:cNvPr>
          <p:cNvGrpSpPr/>
          <p:nvPr/>
        </p:nvGrpSpPr>
        <p:grpSpPr>
          <a:xfrm flipV="1">
            <a:off x="56901" y="6318037"/>
            <a:ext cx="798483" cy="539963"/>
            <a:chOff x="5402952" y="3635902"/>
            <a:chExt cx="1297796" cy="675048"/>
          </a:xfrm>
        </p:grpSpPr>
        <p:pic>
          <p:nvPicPr>
            <p:cNvPr id="36" name="Grafik 35">
              <a:extLst>
                <a:ext uri="{FF2B5EF4-FFF2-40B4-BE49-F238E27FC236}">
                  <a16:creationId xmlns:a16="http://schemas.microsoft.com/office/drawing/2014/main" id="{DEDA33B4-90B2-4C00-914B-13CF810F511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2952" y="3635902"/>
              <a:ext cx="852129" cy="675048"/>
            </a:xfrm>
            <a:prstGeom prst="rect">
              <a:avLst/>
            </a:prstGeom>
          </p:spPr>
        </p:pic>
        <p:sp>
          <p:nvSpPr>
            <p:cNvPr id="37" name="Textfeld 36">
              <a:extLst>
                <a:ext uri="{FF2B5EF4-FFF2-40B4-BE49-F238E27FC236}">
                  <a16:creationId xmlns:a16="http://schemas.microsoft.com/office/drawing/2014/main" id="{55F354DD-3E72-4BD7-849C-F436E713552A}"/>
                </a:ext>
              </a:extLst>
            </p:cNvPr>
            <p:cNvSpPr txBox="1"/>
            <p:nvPr/>
          </p:nvSpPr>
          <p:spPr>
            <a:xfrm rot="11139550">
              <a:off x="5912957" y="3814450"/>
              <a:ext cx="787791" cy="317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b="1" dirty="0">
                  <a:latin typeface="Bradley Hand ITC" panose="03070402050302030203" pitchFamily="66" charset="0"/>
                </a:rPr>
                <a:t>HGA</a:t>
              </a:r>
              <a:endParaRPr lang="es-ES" b="1" dirty="0">
                <a:latin typeface="Bradley Hand ITC" panose="03070402050302030203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210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Avenir Next LT Pro</vt:lpstr>
      <vt:lpstr>Bradley Hand ITC</vt:lpstr>
      <vt:lpstr>Calibri</vt:lpstr>
      <vt:lpstr>Rockwell</vt:lpstr>
      <vt:lpstr>AccentBoxVTI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Helena Gonzalez Alvarez</dc:creator>
  <cp:lastModifiedBy>Helena Gonzalez Alvarez</cp:lastModifiedBy>
  <cp:revision>10</cp:revision>
  <dcterms:created xsi:type="dcterms:W3CDTF">2020-09-15T08:42:25Z</dcterms:created>
  <dcterms:modified xsi:type="dcterms:W3CDTF">2020-09-15T10:07:08Z</dcterms:modified>
</cp:coreProperties>
</file>